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56" r:id="rId3"/>
    <p:sldId id="259" r:id="rId4"/>
    <p:sldId id="257" r:id="rId5"/>
    <p:sldId id="277" r:id="rId6"/>
    <p:sldId id="260" r:id="rId7"/>
    <p:sldId id="261" r:id="rId8"/>
    <p:sldId id="278" r:id="rId9"/>
    <p:sldId id="279" r:id="rId10"/>
    <p:sldId id="28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F4CAAD-6E84-1B5C-C844-E7C29DD78816}" name="NAPS" initials="NAPS" userId="NAP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9726" autoAdjust="0"/>
  </p:normalViewPr>
  <p:slideViewPr>
    <p:cSldViewPr snapToGrid="0">
      <p:cViewPr varScale="1">
        <p:scale>
          <a:sx n="86" d="100"/>
          <a:sy n="86" d="100"/>
        </p:scale>
        <p:origin x="942"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87A41C-C2A7-45B6-AFAE-B1FA9456902E}" type="datetimeFigureOut">
              <a:rPr lang="en-AU" smtClean="0"/>
              <a:t>19/04/2022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5C01E4-4678-46C8-92C9-B914F1737CEE}" type="slidenum">
              <a:rPr lang="en-AU" smtClean="0"/>
              <a:t>‹#›</a:t>
            </a:fld>
            <a:endParaRPr lang="en-AU"/>
          </a:p>
        </p:txBody>
      </p:sp>
    </p:spTree>
    <p:extLst>
      <p:ext uri="{BB962C8B-B14F-4D97-AF65-F5344CB8AC3E}">
        <p14:creationId xmlns:p14="http://schemas.microsoft.com/office/powerpoint/2010/main" val="388433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(start of intro/ first section) Welcome to Youth Policy Lab's Practice School. I am _______________, the facilitator for this course. </a:t>
            </a:r>
            <a:endParaRPr lang="en-AU" dirty="0"/>
          </a:p>
          <a:p>
            <a:endParaRPr lang="en-AU" dirty="0"/>
          </a:p>
        </p:txBody>
      </p:sp>
      <p:sp>
        <p:nvSpPr>
          <p:cNvPr id="4" name="Slide Number Placeholder 3"/>
          <p:cNvSpPr>
            <a:spLocks noGrp="1"/>
          </p:cNvSpPr>
          <p:nvPr>
            <p:ph type="sldNum" sz="quarter" idx="5"/>
          </p:nvPr>
        </p:nvSpPr>
        <p:spPr/>
        <p:txBody>
          <a:bodyPr/>
          <a:lstStyle/>
          <a:p>
            <a:fld id="{335C01E4-4678-46C8-92C9-B914F1737CEE}" type="slidenum">
              <a:rPr lang="en-AU" smtClean="0"/>
              <a:t>1</a:t>
            </a:fld>
            <a:endParaRPr lang="en-AU"/>
          </a:p>
        </p:txBody>
      </p:sp>
    </p:spTree>
    <p:extLst>
      <p:ext uri="{BB962C8B-B14F-4D97-AF65-F5344CB8AC3E}">
        <p14:creationId xmlns:p14="http://schemas.microsoft.com/office/powerpoint/2010/main" val="41235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In this section, we will learn __________________. </a:t>
            </a:r>
            <a:endParaRPr lang="en-AU" dirty="0"/>
          </a:p>
        </p:txBody>
      </p:sp>
      <p:sp>
        <p:nvSpPr>
          <p:cNvPr id="4" name="Slide Number Placeholder 3"/>
          <p:cNvSpPr>
            <a:spLocks noGrp="1"/>
          </p:cNvSpPr>
          <p:nvPr>
            <p:ph type="sldNum" sz="quarter" idx="5"/>
          </p:nvPr>
        </p:nvSpPr>
        <p:spPr/>
        <p:txBody>
          <a:bodyPr/>
          <a:lstStyle/>
          <a:p>
            <a:fld id="{335C01E4-4678-46C8-92C9-B914F1737CEE}" type="slidenum">
              <a:rPr lang="en-AU" smtClean="0"/>
              <a:t>2</a:t>
            </a:fld>
            <a:endParaRPr lang="en-AU"/>
          </a:p>
        </p:txBody>
      </p:sp>
    </p:spTree>
    <p:extLst>
      <p:ext uri="{BB962C8B-B14F-4D97-AF65-F5344CB8AC3E}">
        <p14:creationId xmlns:p14="http://schemas.microsoft.com/office/powerpoint/2010/main" val="372071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All information can be turned into data and all data is information.</a:t>
            </a:r>
          </a:p>
          <a:p>
            <a:endParaRPr lang="en-AU" dirty="0"/>
          </a:p>
        </p:txBody>
      </p:sp>
      <p:sp>
        <p:nvSpPr>
          <p:cNvPr id="4" name="Slide Number Placeholder 3"/>
          <p:cNvSpPr>
            <a:spLocks noGrp="1"/>
          </p:cNvSpPr>
          <p:nvPr>
            <p:ph type="sldNum" sz="quarter" idx="5"/>
          </p:nvPr>
        </p:nvSpPr>
        <p:spPr/>
        <p:txBody>
          <a:bodyPr/>
          <a:lstStyle/>
          <a:p>
            <a:fld id="{335C01E4-4678-46C8-92C9-B914F1737CEE}" type="slidenum">
              <a:rPr lang="en-AU" smtClean="0"/>
              <a:t>4</a:t>
            </a:fld>
            <a:endParaRPr lang="en-AU"/>
          </a:p>
        </p:txBody>
      </p:sp>
    </p:spTree>
    <p:extLst>
      <p:ext uri="{BB962C8B-B14F-4D97-AF65-F5344CB8AC3E}">
        <p14:creationId xmlns:p14="http://schemas.microsoft.com/office/powerpoint/2010/main" val="2603755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AU" dirty="0"/>
              <a:t>There are different types of data:</a:t>
            </a:r>
          </a:p>
          <a:p>
            <a:pPr marL="228600" indent="-228600">
              <a:lnSpc>
                <a:spcPct val="120000"/>
              </a:lnSpc>
              <a:buFont typeface="+mj-lt"/>
              <a:buAutoNum type="arabicPeriod"/>
            </a:pPr>
            <a:r>
              <a:rPr lang="en-AU" sz="1200" dirty="0"/>
              <a:t>Statistical data</a:t>
            </a:r>
            <a:r>
              <a:rPr lang="en-AU" dirty="0"/>
              <a:t> where numbers are used to compare, e.g. over time from one year to the next or between provinces. Usually from Surveys.</a:t>
            </a:r>
          </a:p>
          <a:p>
            <a:pPr marL="228600" indent="-228600">
              <a:lnSpc>
                <a:spcPct val="120000"/>
              </a:lnSpc>
              <a:buFont typeface="+mj-lt"/>
              <a:buAutoNum type="arabicPeriod"/>
            </a:pPr>
            <a:r>
              <a:rPr lang="en-AU" dirty="0"/>
              <a:t>Data from other sources such as focus groups and interviews and reports. </a:t>
            </a:r>
          </a:p>
          <a:p>
            <a:pPr marL="228600" indent="-228600">
              <a:lnSpc>
                <a:spcPct val="120000"/>
              </a:lnSpc>
              <a:buFont typeface="+mj-lt"/>
              <a:buAutoNum type="arabicPeriod"/>
            </a:pPr>
            <a:r>
              <a:rPr lang="en-AU" sz="1200" dirty="0"/>
              <a:t>All are valid and important sources of data.</a:t>
            </a:r>
          </a:p>
          <a:p>
            <a:pPr marL="228600" indent="-228600">
              <a:lnSpc>
                <a:spcPct val="120000"/>
              </a:lnSpc>
              <a:buFont typeface="+mj-lt"/>
              <a:buAutoNum type="arabicPeriod"/>
            </a:pPr>
            <a:endParaRPr lang="en-AU" sz="1200" dirty="0"/>
          </a:p>
          <a:p>
            <a:pPr marL="0" indent="0">
              <a:lnSpc>
                <a:spcPct val="120000"/>
              </a:lnSpc>
              <a:buFont typeface="+mj-lt"/>
              <a:buNone/>
            </a:pPr>
            <a:r>
              <a:rPr lang="en-AU" b="1" i="0" dirty="0">
                <a:solidFill>
                  <a:srgbClr val="333333"/>
                </a:solidFill>
                <a:effectLst/>
                <a:latin typeface="Arial" panose="020B0604020202020204" pitchFamily="34" charset="0"/>
              </a:rPr>
              <a:t>Quantitative </a:t>
            </a:r>
            <a:r>
              <a:rPr lang="en-AU" b="0" i="0" dirty="0">
                <a:solidFill>
                  <a:srgbClr val="333333"/>
                </a:solidFill>
                <a:effectLst/>
                <a:latin typeface="Arial" panose="020B0604020202020204" pitchFamily="34" charset="0"/>
              </a:rPr>
              <a:t>data are measures of values or counts and are expressed as numbers.</a:t>
            </a:r>
            <a:br>
              <a:rPr lang="en-AU" dirty="0"/>
            </a:br>
            <a:br>
              <a:rPr lang="en-AU" dirty="0"/>
            </a:br>
            <a:r>
              <a:rPr lang="en-AU" b="0" i="0" dirty="0">
                <a:solidFill>
                  <a:srgbClr val="333333"/>
                </a:solidFill>
                <a:effectLst/>
                <a:latin typeface="Arial" panose="020B0604020202020204" pitchFamily="34" charset="0"/>
              </a:rPr>
              <a:t>Quantitative data are data about numeric variables (e.g. how many; how much; or how often).</a:t>
            </a:r>
            <a:br>
              <a:rPr lang="en-AU" dirty="0"/>
            </a:br>
            <a:br>
              <a:rPr lang="en-AU" dirty="0"/>
            </a:br>
            <a:r>
              <a:rPr lang="en-AU" b="1" i="0" dirty="0">
                <a:solidFill>
                  <a:srgbClr val="333333"/>
                </a:solidFill>
                <a:effectLst/>
                <a:latin typeface="Arial" panose="020B0604020202020204" pitchFamily="34" charset="0"/>
              </a:rPr>
              <a:t>Qualitative </a:t>
            </a:r>
            <a:r>
              <a:rPr lang="en-AU" b="0" i="0" dirty="0">
                <a:solidFill>
                  <a:srgbClr val="333333"/>
                </a:solidFill>
                <a:effectLst/>
                <a:latin typeface="Arial" panose="020B0604020202020204" pitchFamily="34" charset="0"/>
              </a:rPr>
              <a:t>data are measures of 'types' and may be represented by a name, symbol, or a number code.</a:t>
            </a:r>
            <a:br>
              <a:rPr lang="en-AU" dirty="0"/>
            </a:br>
            <a:br>
              <a:rPr lang="en-AU" dirty="0"/>
            </a:br>
            <a:r>
              <a:rPr lang="en-AU" b="0" i="0" dirty="0">
                <a:solidFill>
                  <a:srgbClr val="333333"/>
                </a:solidFill>
                <a:effectLst/>
                <a:latin typeface="Arial" panose="020B0604020202020204" pitchFamily="34" charset="0"/>
              </a:rPr>
              <a:t>Qualitative data are data about categorical variables (e.g. what type).</a:t>
            </a:r>
            <a:r>
              <a:rPr lang="en-AU" sz="1200" b="0" i="0" dirty="0">
                <a:solidFill>
                  <a:srgbClr val="333333"/>
                </a:solidFill>
                <a:effectLst/>
                <a:latin typeface="Arial" panose="020B0604020202020204" pitchFamily="34" charset="0"/>
              </a:rPr>
              <a:t> (Australian Bureau of Statistics https://www.abs.gov.au/websitedbs/D3310114.nsf/Home/Statistical+Language+-+quantitative+and+qualitative+data )</a:t>
            </a:r>
            <a:endParaRPr lang="en-AU" sz="1200" dirty="0"/>
          </a:p>
          <a:p>
            <a:pPr marL="228600" indent="-228600">
              <a:lnSpc>
                <a:spcPct val="120000"/>
              </a:lnSpc>
              <a:buFont typeface="+mj-lt"/>
              <a:buAutoNum type="arabicPeriod"/>
            </a:pPr>
            <a:endParaRPr lang="en-AU" dirty="0"/>
          </a:p>
          <a:p>
            <a:pPr>
              <a:lnSpc>
                <a:spcPct val="120000"/>
              </a:lnSpc>
            </a:pPr>
            <a:r>
              <a:rPr lang="en-AU" dirty="0"/>
              <a:t>There is good quality data and unreliable data. Good data is gathered in a certain way which has reliable and tested methodology and is representative with enough responses. </a:t>
            </a:r>
          </a:p>
          <a:p>
            <a:pPr>
              <a:lnSpc>
                <a:spcPct val="120000"/>
              </a:lnSpc>
            </a:pPr>
            <a:endParaRPr lang="en-AU" dirty="0"/>
          </a:p>
          <a:p>
            <a:pPr>
              <a:lnSpc>
                <a:spcPct val="120000"/>
              </a:lnSpc>
            </a:pPr>
            <a:r>
              <a:rPr lang="en-AU" dirty="0"/>
              <a:t>Data can be unreliable because it was not gathered correctly or is not tested for accuracy by methods that are fit for purpose including using the wrong questions or sources.</a:t>
            </a:r>
          </a:p>
          <a:p>
            <a:endParaRPr lang="en-AU" dirty="0"/>
          </a:p>
        </p:txBody>
      </p:sp>
      <p:sp>
        <p:nvSpPr>
          <p:cNvPr id="4" name="Slide Number Placeholder 3"/>
          <p:cNvSpPr>
            <a:spLocks noGrp="1"/>
          </p:cNvSpPr>
          <p:nvPr>
            <p:ph type="sldNum" sz="quarter" idx="5"/>
          </p:nvPr>
        </p:nvSpPr>
        <p:spPr/>
        <p:txBody>
          <a:bodyPr/>
          <a:lstStyle/>
          <a:p>
            <a:fld id="{335C01E4-4678-46C8-92C9-B914F1737CEE}" type="slidenum">
              <a:rPr lang="en-AU" smtClean="0"/>
              <a:t>5</a:t>
            </a:fld>
            <a:endParaRPr lang="en-AU"/>
          </a:p>
        </p:txBody>
      </p:sp>
    </p:spTree>
    <p:extLst>
      <p:ext uri="{BB962C8B-B14F-4D97-AF65-F5344CB8AC3E}">
        <p14:creationId xmlns:p14="http://schemas.microsoft.com/office/powerpoint/2010/main" val="3872383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Data is everywhere and massive part of all of our lives! </a:t>
            </a:r>
            <a:r>
              <a:rPr lang="en-AU" b="1" i="0" dirty="0">
                <a:solidFill>
                  <a:srgbClr val="373737"/>
                </a:solidFill>
                <a:effectLst/>
                <a:latin typeface="Oxygen" panose="020B0604020202020204" pitchFamily="2" charset="0"/>
              </a:rPr>
              <a:t>Data literacy</a:t>
            </a:r>
            <a:r>
              <a:rPr lang="en-AU" b="0" i="0" dirty="0">
                <a:solidFill>
                  <a:srgbClr val="373737"/>
                </a:solidFill>
                <a:effectLst/>
                <a:latin typeface="Oxygen" panose="020B0604020202020204" pitchFamily="2" charset="0"/>
              </a:rPr>
              <a:t> is the ability to read data, work with data, and communicate about data by putting it in proper context. (https://venngage.com/blog/data-literacy/)</a:t>
            </a:r>
            <a:endParaRPr lang="en-AU" sz="1200" dirty="0"/>
          </a:p>
          <a:p>
            <a:endParaRPr lang="en-AU" dirty="0"/>
          </a:p>
        </p:txBody>
      </p:sp>
      <p:sp>
        <p:nvSpPr>
          <p:cNvPr id="4" name="Slide Number Placeholder 3"/>
          <p:cNvSpPr>
            <a:spLocks noGrp="1"/>
          </p:cNvSpPr>
          <p:nvPr>
            <p:ph type="sldNum" sz="quarter" idx="5"/>
          </p:nvPr>
        </p:nvSpPr>
        <p:spPr/>
        <p:txBody>
          <a:bodyPr/>
          <a:lstStyle/>
          <a:p>
            <a:fld id="{335C01E4-4678-46C8-92C9-B914F1737CEE}" type="slidenum">
              <a:rPr lang="en-AU" smtClean="0"/>
              <a:t>6</a:t>
            </a:fld>
            <a:endParaRPr lang="en-AU"/>
          </a:p>
        </p:txBody>
      </p:sp>
    </p:spTree>
    <p:extLst>
      <p:ext uri="{BB962C8B-B14F-4D97-AF65-F5344CB8AC3E}">
        <p14:creationId xmlns:p14="http://schemas.microsoft.com/office/powerpoint/2010/main" val="1184294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Data is central to most work places and most issues of life. It can be used as an evidence base for policy, programs, life decisions, TV scheduling and a lot more.</a:t>
            </a:r>
          </a:p>
          <a:p>
            <a:endParaRPr lang="en-AU" dirty="0"/>
          </a:p>
        </p:txBody>
      </p:sp>
      <p:sp>
        <p:nvSpPr>
          <p:cNvPr id="4" name="Slide Number Placeholder 3"/>
          <p:cNvSpPr>
            <a:spLocks noGrp="1"/>
          </p:cNvSpPr>
          <p:nvPr>
            <p:ph type="sldNum" sz="quarter" idx="5"/>
          </p:nvPr>
        </p:nvSpPr>
        <p:spPr/>
        <p:txBody>
          <a:bodyPr/>
          <a:lstStyle/>
          <a:p>
            <a:fld id="{335C01E4-4678-46C8-92C9-B914F1737CEE}" type="slidenum">
              <a:rPr lang="en-AU" smtClean="0"/>
              <a:t>7</a:t>
            </a:fld>
            <a:endParaRPr lang="en-AU"/>
          </a:p>
        </p:txBody>
      </p:sp>
    </p:spTree>
    <p:extLst>
      <p:ext uri="{BB962C8B-B14F-4D97-AF65-F5344CB8AC3E}">
        <p14:creationId xmlns:p14="http://schemas.microsoft.com/office/powerpoint/2010/main" val="2950944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AU" sz="1200" dirty="0"/>
              <a:t>What would </a:t>
            </a:r>
            <a:r>
              <a:rPr lang="en-AU" dirty="0"/>
              <a:t>you like to see improve about life in Pakistan? This can be quite a personal question. Perhaps it is something difficult that you have experienced personally in your life or someone close to you that you would like to have seen happen differently. Such as better access to a hospital, more computers and faster internet speed during education, better transport or access to a loan for a business idea. Each of these points of pain is an opportunity for improvement in how society is organised. Using the right data can help to influence this change.</a:t>
            </a:r>
          </a:p>
          <a:p>
            <a:pPr>
              <a:lnSpc>
                <a:spcPct val="120000"/>
              </a:lnSpc>
            </a:pPr>
            <a:endParaRPr lang="en-AU" sz="1200" dirty="0"/>
          </a:p>
          <a:p>
            <a:pPr>
              <a:lnSpc>
                <a:spcPct val="120000"/>
              </a:lnSpc>
            </a:pPr>
            <a:r>
              <a:rPr lang="en-AU" b="1" dirty="0"/>
              <a:t>Activity - </a:t>
            </a:r>
            <a:r>
              <a:rPr lang="en-AU" dirty="0"/>
              <a:t>Write down one thing is society you would like to see improve.</a:t>
            </a:r>
          </a:p>
          <a:p>
            <a:pPr>
              <a:lnSpc>
                <a:spcPct val="120000"/>
              </a:lnSpc>
            </a:pPr>
            <a:endParaRPr lang="en-AU" dirty="0"/>
          </a:p>
          <a:p>
            <a:pPr>
              <a:lnSpc>
                <a:spcPct val="120000"/>
              </a:lnSpc>
            </a:pPr>
            <a:r>
              <a:rPr lang="en-AU" dirty="0"/>
              <a:t>Now that you have your topic, which data is the right data to help understand this topic? Those who work every day with the topic that interests you are good people which data is important to focus on. For example, the education department will have reports on what is measured and what is important and why, such as the reasons people may not be able to finish education.</a:t>
            </a:r>
          </a:p>
          <a:p>
            <a:pPr>
              <a:lnSpc>
                <a:spcPct val="120000"/>
              </a:lnSpc>
            </a:pPr>
            <a:endParaRPr lang="en-AU" dirty="0"/>
          </a:p>
          <a:p>
            <a:pPr>
              <a:lnSpc>
                <a:spcPct val="120000"/>
              </a:lnSpc>
            </a:pPr>
            <a:r>
              <a:rPr lang="en-AU" dirty="0"/>
              <a:t>Finding the right people or departments who already know about your topic of interest is the first place to know which data to focus on. </a:t>
            </a:r>
          </a:p>
          <a:p>
            <a:pPr>
              <a:lnSpc>
                <a:spcPct val="120000"/>
              </a:lnSpc>
            </a:pPr>
            <a:endParaRPr lang="en-AU" sz="1200" dirty="0"/>
          </a:p>
          <a:p>
            <a:endParaRPr lang="en-AU" dirty="0"/>
          </a:p>
        </p:txBody>
      </p:sp>
      <p:sp>
        <p:nvSpPr>
          <p:cNvPr id="4" name="Slide Number Placeholder 3"/>
          <p:cNvSpPr>
            <a:spLocks noGrp="1"/>
          </p:cNvSpPr>
          <p:nvPr>
            <p:ph type="sldNum" sz="quarter" idx="5"/>
          </p:nvPr>
        </p:nvSpPr>
        <p:spPr/>
        <p:txBody>
          <a:bodyPr/>
          <a:lstStyle/>
          <a:p>
            <a:fld id="{335C01E4-4678-46C8-92C9-B914F1737CEE}" type="slidenum">
              <a:rPr lang="en-AU" smtClean="0"/>
              <a:t>8</a:t>
            </a:fld>
            <a:endParaRPr lang="en-AU"/>
          </a:p>
        </p:txBody>
      </p:sp>
    </p:spTree>
    <p:extLst>
      <p:ext uri="{BB962C8B-B14F-4D97-AF65-F5344CB8AC3E}">
        <p14:creationId xmlns:p14="http://schemas.microsoft.com/office/powerpoint/2010/main" val="1607716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Thank you for participating in this course co-developed by UNDP Pakistan and UNICEF Pakistan. Please complete the next sections and the available course assessment for gaining a certificate of qualification for this course. </a:t>
            </a:r>
            <a:endParaRPr lang="en-AU" dirty="0"/>
          </a:p>
          <a:p>
            <a:br>
              <a:rPr lang="en-AU" dirty="0"/>
            </a:br>
            <a:endParaRPr lang="en-AU" dirty="0"/>
          </a:p>
        </p:txBody>
      </p:sp>
      <p:sp>
        <p:nvSpPr>
          <p:cNvPr id="4" name="Slide Number Placeholder 3"/>
          <p:cNvSpPr>
            <a:spLocks noGrp="1"/>
          </p:cNvSpPr>
          <p:nvPr>
            <p:ph type="sldNum" sz="quarter" idx="5"/>
          </p:nvPr>
        </p:nvSpPr>
        <p:spPr/>
        <p:txBody>
          <a:bodyPr/>
          <a:lstStyle/>
          <a:p>
            <a:fld id="{335C01E4-4678-46C8-92C9-B914F1737CEE}" type="slidenum">
              <a:rPr lang="en-AU" smtClean="0"/>
              <a:t>10</a:t>
            </a:fld>
            <a:endParaRPr lang="en-AU"/>
          </a:p>
        </p:txBody>
      </p:sp>
    </p:spTree>
    <p:extLst>
      <p:ext uri="{BB962C8B-B14F-4D97-AF65-F5344CB8AC3E}">
        <p14:creationId xmlns:p14="http://schemas.microsoft.com/office/powerpoint/2010/main" val="3726492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0B232-69F7-4D81-BB92-B56E2F5527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BA35BA-ABA8-41E1-8DD5-13453E423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60D945-541C-4F08-961F-0EB477F0E02E}"/>
              </a:ext>
            </a:extLst>
          </p:cNvPr>
          <p:cNvSpPr>
            <a:spLocks noGrp="1"/>
          </p:cNvSpPr>
          <p:nvPr>
            <p:ph type="dt" sz="half" idx="10"/>
          </p:nvPr>
        </p:nvSpPr>
        <p:spPr/>
        <p:txBody>
          <a:bodyPr/>
          <a:lstStyle/>
          <a:p>
            <a:fld id="{7B506A25-4549-498F-929E-5DF057793FA7}" type="datetimeFigureOut">
              <a:rPr lang="en-GB" smtClean="0"/>
              <a:t>19/04/2022</a:t>
            </a:fld>
            <a:endParaRPr lang="en-GB"/>
          </a:p>
        </p:txBody>
      </p:sp>
      <p:sp>
        <p:nvSpPr>
          <p:cNvPr id="5" name="Footer Placeholder 4">
            <a:extLst>
              <a:ext uri="{FF2B5EF4-FFF2-40B4-BE49-F238E27FC236}">
                <a16:creationId xmlns:a16="http://schemas.microsoft.com/office/drawing/2014/main" id="{047EAFEF-064C-4057-8AB0-1846B474BA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1B4F19-987F-40EB-BB73-B09D92277860}"/>
              </a:ext>
            </a:extLst>
          </p:cNvPr>
          <p:cNvSpPr>
            <a:spLocks noGrp="1"/>
          </p:cNvSpPr>
          <p:nvPr>
            <p:ph type="sldNum" sz="quarter" idx="12"/>
          </p:nvPr>
        </p:nvSpPr>
        <p:spPr/>
        <p:txBody>
          <a:bodyPr/>
          <a:lstStyle/>
          <a:p>
            <a:fld id="{BFCAA93D-6C10-44AE-9168-4967FE0C0953}" type="slidenum">
              <a:rPr lang="en-GB" smtClean="0"/>
              <a:t>‹#›</a:t>
            </a:fld>
            <a:endParaRPr lang="en-GB"/>
          </a:p>
        </p:txBody>
      </p:sp>
    </p:spTree>
    <p:extLst>
      <p:ext uri="{BB962C8B-B14F-4D97-AF65-F5344CB8AC3E}">
        <p14:creationId xmlns:p14="http://schemas.microsoft.com/office/powerpoint/2010/main" val="2815817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F5B07-F885-44A8-B624-C8EEA08978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72CDA9-DADB-44EC-88C6-6C028A6070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9E3112-7DC2-447A-BDBE-917788EE0121}"/>
              </a:ext>
            </a:extLst>
          </p:cNvPr>
          <p:cNvSpPr>
            <a:spLocks noGrp="1"/>
          </p:cNvSpPr>
          <p:nvPr>
            <p:ph type="dt" sz="half" idx="10"/>
          </p:nvPr>
        </p:nvSpPr>
        <p:spPr/>
        <p:txBody>
          <a:bodyPr/>
          <a:lstStyle/>
          <a:p>
            <a:fld id="{7B506A25-4549-498F-929E-5DF057793FA7}" type="datetimeFigureOut">
              <a:rPr lang="en-GB" smtClean="0"/>
              <a:t>19/04/2022</a:t>
            </a:fld>
            <a:endParaRPr lang="en-GB"/>
          </a:p>
        </p:txBody>
      </p:sp>
      <p:sp>
        <p:nvSpPr>
          <p:cNvPr id="5" name="Footer Placeholder 4">
            <a:extLst>
              <a:ext uri="{FF2B5EF4-FFF2-40B4-BE49-F238E27FC236}">
                <a16:creationId xmlns:a16="http://schemas.microsoft.com/office/drawing/2014/main" id="{05052EA2-F8B5-4DB5-85A5-BE09CD8A84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A367D3-4356-452B-BFF8-2EB8A71286AE}"/>
              </a:ext>
            </a:extLst>
          </p:cNvPr>
          <p:cNvSpPr>
            <a:spLocks noGrp="1"/>
          </p:cNvSpPr>
          <p:nvPr>
            <p:ph type="sldNum" sz="quarter" idx="12"/>
          </p:nvPr>
        </p:nvSpPr>
        <p:spPr/>
        <p:txBody>
          <a:bodyPr/>
          <a:lstStyle/>
          <a:p>
            <a:fld id="{BFCAA93D-6C10-44AE-9168-4967FE0C0953}" type="slidenum">
              <a:rPr lang="en-GB" smtClean="0"/>
              <a:t>‹#›</a:t>
            </a:fld>
            <a:endParaRPr lang="en-GB"/>
          </a:p>
        </p:txBody>
      </p:sp>
    </p:spTree>
    <p:extLst>
      <p:ext uri="{BB962C8B-B14F-4D97-AF65-F5344CB8AC3E}">
        <p14:creationId xmlns:p14="http://schemas.microsoft.com/office/powerpoint/2010/main" val="44982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3B335B-AD13-48CF-8BC5-EC1B4D13E8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13442C-B7D5-4F0E-B638-655D53D489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ADBF47-FAEE-4451-BB3A-59856D348BCB}"/>
              </a:ext>
            </a:extLst>
          </p:cNvPr>
          <p:cNvSpPr>
            <a:spLocks noGrp="1"/>
          </p:cNvSpPr>
          <p:nvPr>
            <p:ph type="dt" sz="half" idx="10"/>
          </p:nvPr>
        </p:nvSpPr>
        <p:spPr/>
        <p:txBody>
          <a:bodyPr/>
          <a:lstStyle/>
          <a:p>
            <a:fld id="{7B506A25-4549-498F-929E-5DF057793FA7}" type="datetimeFigureOut">
              <a:rPr lang="en-GB" smtClean="0"/>
              <a:t>19/04/2022</a:t>
            </a:fld>
            <a:endParaRPr lang="en-GB"/>
          </a:p>
        </p:txBody>
      </p:sp>
      <p:sp>
        <p:nvSpPr>
          <p:cNvPr id="5" name="Footer Placeholder 4">
            <a:extLst>
              <a:ext uri="{FF2B5EF4-FFF2-40B4-BE49-F238E27FC236}">
                <a16:creationId xmlns:a16="http://schemas.microsoft.com/office/drawing/2014/main" id="{7A8FCDB3-FF54-4B75-9910-F9903D7EA5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F7FC50-D02E-4F46-9F2C-DDB53EB00997}"/>
              </a:ext>
            </a:extLst>
          </p:cNvPr>
          <p:cNvSpPr>
            <a:spLocks noGrp="1"/>
          </p:cNvSpPr>
          <p:nvPr>
            <p:ph type="sldNum" sz="quarter" idx="12"/>
          </p:nvPr>
        </p:nvSpPr>
        <p:spPr/>
        <p:txBody>
          <a:bodyPr/>
          <a:lstStyle/>
          <a:p>
            <a:fld id="{BFCAA93D-6C10-44AE-9168-4967FE0C0953}" type="slidenum">
              <a:rPr lang="en-GB" smtClean="0"/>
              <a:t>‹#›</a:t>
            </a:fld>
            <a:endParaRPr lang="en-GB"/>
          </a:p>
        </p:txBody>
      </p:sp>
    </p:spTree>
    <p:extLst>
      <p:ext uri="{BB962C8B-B14F-4D97-AF65-F5344CB8AC3E}">
        <p14:creationId xmlns:p14="http://schemas.microsoft.com/office/powerpoint/2010/main" val="19730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01642-C340-414D-B534-79667AB6BC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A7670E-64B6-4C60-8951-4C314B30D5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5ABC02-00BE-4769-8190-FBE52D3047B1}"/>
              </a:ext>
            </a:extLst>
          </p:cNvPr>
          <p:cNvSpPr>
            <a:spLocks noGrp="1"/>
          </p:cNvSpPr>
          <p:nvPr>
            <p:ph type="dt" sz="half" idx="10"/>
          </p:nvPr>
        </p:nvSpPr>
        <p:spPr/>
        <p:txBody>
          <a:bodyPr/>
          <a:lstStyle/>
          <a:p>
            <a:fld id="{7B506A25-4549-498F-929E-5DF057793FA7}" type="datetimeFigureOut">
              <a:rPr lang="en-GB" smtClean="0"/>
              <a:t>19/04/2022</a:t>
            </a:fld>
            <a:endParaRPr lang="en-GB"/>
          </a:p>
        </p:txBody>
      </p:sp>
      <p:sp>
        <p:nvSpPr>
          <p:cNvPr id="5" name="Footer Placeholder 4">
            <a:extLst>
              <a:ext uri="{FF2B5EF4-FFF2-40B4-BE49-F238E27FC236}">
                <a16:creationId xmlns:a16="http://schemas.microsoft.com/office/drawing/2014/main" id="{8639D60F-8815-46B9-9595-AE30953C1C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2C0848-53F7-4E77-BCF1-E3BB9E2A8502}"/>
              </a:ext>
            </a:extLst>
          </p:cNvPr>
          <p:cNvSpPr>
            <a:spLocks noGrp="1"/>
          </p:cNvSpPr>
          <p:nvPr>
            <p:ph type="sldNum" sz="quarter" idx="12"/>
          </p:nvPr>
        </p:nvSpPr>
        <p:spPr/>
        <p:txBody>
          <a:bodyPr/>
          <a:lstStyle/>
          <a:p>
            <a:fld id="{BFCAA93D-6C10-44AE-9168-4967FE0C0953}" type="slidenum">
              <a:rPr lang="en-GB" smtClean="0"/>
              <a:t>‹#›</a:t>
            </a:fld>
            <a:endParaRPr lang="en-GB"/>
          </a:p>
        </p:txBody>
      </p:sp>
    </p:spTree>
    <p:extLst>
      <p:ext uri="{BB962C8B-B14F-4D97-AF65-F5344CB8AC3E}">
        <p14:creationId xmlns:p14="http://schemas.microsoft.com/office/powerpoint/2010/main" val="408428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A8803-3B55-47F2-B408-F2B2918900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6DF177-E08F-49F6-86C9-A7DF823166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BDF26D-0746-43D8-B9FD-261A9C503F35}"/>
              </a:ext>
            </a:extLst>
          </p:cNvPr>
          <p:cNvSpPr>
            <a:spLocks noGrp="1"/>
          </p:cNvSpPr>
          <p:nvPr>
            <p:ph type="dt" sz="half" idx="10"/>
          </p:nvPr>
        </p:nvSpPr>
        <p:spPr/>
        <p:txBody>
          <a:bodyPr/>
          <a:lstStyle/>
          <a:p>
            <a:fld id="{7B506A25-4549-498F-929E-5DF057793FA7}" type="datetimeFigureOut">
              <a:rPr lang="en-GB" smtClean="0"/>
              <a:t>19/04/2022</a:t>
            </a:fld>
            <a:endParaRPr lang="en-GB"/>
          </a:p>
        </p:txBody>
      </p:sp>
      <p:sp>
        <p:nvSpPr>
          <p:cNvPr id="5" name="Footer Placeholder 4">
            <a:extLst>
              <a:ext uri="{FF2B5EF4-FFF2-40B4-BE49-F238E27FC236}">
                <a16:creationId xmlns:a16="http://schemas.microsoft.com/office/drawing/2014/main" id="{58855D29-51B7-476A-88F7-25736128E0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F43C0B-EEBF-42D8-B180-A9945ED3AB79}"/>
              </a:ext>
            </a:extLst>
          </p:cNvPr>
          <p:cNvSpPr>
            <a:spLocks noGrp="1"/>
          </p:cNvSpPr>
          <p:nvPr>
            <p:ph type="sldNum" sz="quarter" idx="12"/>
          </p:nvPr>
        </p:nvSpPr>
        <p:spPr/>
        <p:txBody>
          <a:bodyPr/>
          <a:lstStyle/>
          <a:p>
            <a:fld id="{BFCAA93D-6C10-44AE-9168-4967FE0C0953}" type="slidenum">
              <a:rPr lang="en-GB" smtClean="0"/>
              <a:t>‹#›</a:t>
            </a:fld>
            <a:endParaRPr lang="en-GB"/>
          </a:p>
        </p:txBody>
      </p:sp>
    </p:spTree>
    <p:extLst>
      <p:ext uri="{BB962C8B-B14F-4D97-AF65-F5344CB8AC3E}">
        <p14:creationId xmlns:p14="http://schemas.microsoft.com/office/powerpoint/2010/main" val="951362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9CDA1-E41B-490F-9825-C715661FA0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68708A-7F7F-4407-96F9-093FB648AC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31B14B-ECBA-42D9-9E22-56C51C242A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1777D3-E785-467E-AF2C-7D489FAC1179}"/>
              </a:ext>
            </a:extLst>
          </p:cNvPr>
          <p:cNvSpPr>
            <a:spLocks noGrp="1"/>
          </p:cNvSpPr>
          <p:nvPr>
            <p:ph type="dt" sz="half" idx="10"/>
          </p:nvPr>
        </p:nvSpPr>
        <p:spPr/>
        <p:txBody>
          <a:bodyPr/>
          <a:lstStyle/>
          <a:p>
            <a:fld id="{7B506A25-4549-498F-929E-5DF057793FA7}" type="datetimeFigureOut">
              <a:rPr lang="en-GB" smtClean="0"/>
              <a:t>19/04/2022</a:t>
            </a:fld>
            <a:endParaRPr lang="en-GB"/>
          </a:p>
        </p:txBody>
      </p:sp>
      <p:sp>
        <p:nvSpPr>
          <p:cNvPr id="6" name="Footer Placeholder 5">
            <a:extLst>
              <a:ext uri="{FF2B5EF4-FFF2-40B4-BE49-F238E27FC236}">
                <a16:creationId xmlns:a16="http://schemas.microsoft.com/office/drawing/2014/main" id="{B7877059-4C7D-4191-A7D3-251580C03D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5D052A-04AD-4FBB-AE4F-E071A05B6D74}"/>
              </a:ext>
            </a:extLst>
          </p:cNvPr>
          <p:cNvSpPr>
            <a:spLocks noGrp="1"/>
          </p:cNvSpPr>
          <p:nvPr>
            <p:ph type="sldNum" sz="quarter" idx="12"/>
          </p:nvPr>
        </p:nvSpPr>
        <p:spPr/>
        <p:txBody>
          <a:bodyPr/>
          <a:lstStyle/>
          <a:p>
            <a:fld id="{BFCAA93D-6C10-44AE-9168-4967FE0C0953}" type="slidenum">
              <a:rPr lang="en-GB" smtClean="0"/>
              <a:t>‹#›</a:t>
            </a:fld>
            <a:endParaRPr lang="en-GB"/>
          </a:p>
        </p:txBody>
      </p:sp>
    </p:spTree>
    <p:extLst>
      <p:ext uri="{BB962C8B-B14F-4D97-AF65-F5344CB8AC3E}">
        <p14:creationId xmlns:p14="http://schemas.microsoft.com/office/powerpoint/2010/main" val="275637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E47E-9A51-4DA2-83D2-EA731291C0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D212D0-6AB1-432F-A1BE-73BB70BE0F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A005F-F1F6-4D9F-B387-0F27FF8434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A1BACAB-1F9C-478A-9BEF-EA52D3250B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52F50-0054-4D43-A08D-B1045F51ED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0AADD6A-F167-4C52-A925-C21FF3AE08F6}"/>
              </a:ext>
            </a:extLst>
          </p:cNvPr>
          <p:cNvSpPr>
            <a:spLocks noGrp="1"/>
          </p:cNvSpPr>
          <p:nvPr>
            <p:ph type="dt" sz="half" idx="10"/>
          </p:nvPr>
        </p:nvSpPr>
        <p:spPr/>
        <p:txBody>
          <a:bodyPr/>
          <a:lstStyle/>
          <a:p>
            <a:fld id="{7B506A25-4549-498F-929E-5DF057793FA7}" type="datetimeFigureOut">
              <a:rPr lang="en-GB" smtClean="0"/>
              <a:t>19/04/2022</a:t>
            </a:fld>
            <a:endParaRPr lang="en-GB"/>
          </a:p>
        </p:txBody>
      </p:sp>
      <p:sp>
        <p:nvSpPr>
          <p:cNvPr id="8" name="Footer Placeholder 7">
            <a:extLst>
              <a:ext uri="{FF2B5EF4-FFF2-40B4-BE49-F238E27FC236}">
                <a16:creationId xmlns:a16="http://schemas.microsoft.com/office/drawing/2014/main" id="{B72E0B65-8A25-4E2F-B271-E181C0FD9A4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E076C2-E702-4694-9F0B-3AB7764F1F5D}"/>
              </a:ext>
            </a:extLst>
          </p:cNvPr>
          <p:cNvSpPr>
            <a:spLocks noGrp="1"/>
          </p:cNvSpPr>
          <p:nvPr>
            <p:ph type="sldNum" sz="quarter" idx="12"/>
          </p:nvPr>
        </p:nvSpPr>
        <p:spPr/>
        <p:txBody>
          <a:bodyPr/>
          <a:lstStyle/>
          <a:p>
            <a:fld id="{BFCAA93D-6C10-44AE-9168-4967FE0C0953}" type="slidenum">
              <a:rPr lang="en-GB" smtClean="0"/>
              <a:t>‹#›</a:t>
            </a:fld>
            <a:endParaRPr lang="en-GB"/>
          </a:p>
        </p:txBody>
      </p:sp>
    </p:spTree>
    <p:extLst>
      <p:ext uri="{BB962C8B-B14F-4D97-AF65-F5344CB8AC3E}">
        <p14:creationId xmlns:p14="http://schemas.microsoft.com/office/powerpoint/2010/main" val="620985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BB85-F3E3-447D-A431-F0E586A7F4C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9E1396-DB58-401E-9297-7317AA72B001}"/>
              </a:ext>
            </a:extLst>
          </p:cNvPr>
          <p:cNvSpPr>
            <a:spLocks noGrp="1"/>
          </p:cNvSpPr>
          <p:nvPr>
            <p:ph type="dt" sz="half" idx="10"/>
          </p:nvPr>
        </p:nvSpPr>
        <p:spPr/>
        <p:txBody>
          <a:bodyPr/>
          <a:lstStyle/>
          <a:p>
            <a:fld id="{7B506A25-4549-498F-929E-5DF057793FA7}" type="datetimeFigureOut">
              <a:rPr lang="en-GB" smtClean="0"/>
              <a:t>19/04/2022</a:t>
            </a:fld>
            <a:endParaRPr lang="en-GB"/>
          </a:p>
        </p:txBody>
      </p:sp>
      <p:sp>
        <p:nvSpPr>
          <p:cNvPr id="4" name="Footer Placeholder 3">
            <a:extLst>
              <a:ext uri="{FF2B5EF4-FFF2-40B4-BE49-F238E27FC236}">
                <a16:creationId xmlns:a16="http://schemas.microsoft.com/office/drawing/2014/main" id="{9A2682A2-C0A1-4081-B4AF-74AF64641F6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C8BC45D-1B77-4A13-B7DD-AC89CA119E5C}"/>
              </a:ext>
            </a:extLst>
          </p:cNvPr>
          <p:cNvSpPr>
            <a:spLocks noGrp="1"/>
          </p:cNvSpPr>
          <p:nvPr>
            <p:ph type="sldNum" sz="quarter" idx="12"/>
          </p:nvPr>
        </p:nvSpPr>
        <p:spPr/>
        <p:txBody>
          <a:bodyPr/>
          <a:lstStyle/>
          <a:p>
            <a:fld id="{BFCAA93D-6C10-44AE-9168-4967FE0C0953}" type="slidenum">
              <a:rPr lang="en-GB" smtClean="0"/>
              <a:t>‹#›</a:t>
            </a:fld>
            <a:endParaRPr lang="en-GB"/>
          </a:p>
        </p:txBody>
      </p:sp>
    </p:spTree>
    <p:extLst>
      <p:ext uri="{BB962C8B-B14F-4D97-AF65-F5344CB8AC3E}">
        <p14:creationId xmlns:p14="http://schemas.microsoft.com/office/powerpoint/2010/main" val="180472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1FA9BC-E848-4AE0-BE7E-D4A858CC7AA2}"/>
              </a:ext>
            </a:extLst>
          </p:cNvPr>
          <p:cNvSpPr>
            <a:spLocks noGrp="1"/>
          </p:cNvSpPr>
          <p:nvPr>
            <p:ph type="dt" sz="half" idx="10"/>
          </p:nvPr>
        </p:nvSpPr>
        <p:spPr/>
        <p:txBody>
          <a:bodyPr/>
          <a:lstStyle/>
          <a:p>
            <a:fld id="{7B506A25-4549-498F-929E-5DF057793FA7}" type="datetimeFigureOut">
              <a:rPr lang="en-GB" smtClean="0"/>
              <a:t>19/04/2022</a:t>
            </a:fld>
            <a:endParaRPr lang="en-GB"/>
          </a:p>
        </p:txBody>
      </p:sp>
      <p:sp>
        <p:nvSpPr>
          <p:cNvPr id="3" name="Footer Placeholder 2">
            <a:extLst>
              <a:ext uri="{FF2B5EF4-FFF2-40B4-BE49-F238E27FC236}">
                <a16:creationId xmlns:a16="http://schemas.microsoft.com/office/drawing/2014/main" id="{E5A84360-7206-42A3-8E31-9C84DBDA3F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25EE9D-C0EF-43CB-A991-EB80B7DD93DA}"/>
              </a:ext>
            </a:extLst>
          </p:cNvPr>
          <p:cNvSpPr>
            <a:spLocks noGrp="1"/>
          </p:cNvSpPr>
          <p:nvPr>
            <p:ph type="sldNum" sz="quarter" idx="12"/>
          </p:nvPr>
        </p:nvSpPr>
        <p:spPr/>
        <p:txBody>
          <a:bodyPr/>
          <a:lstStyle/>
          <a:p>
            <a:fld id="{BFCAA93D-6C10-44AE-9168-4967FE0C0953}" type="slidenum">
              <a:rPr lang="en-GB" smtClean="0"/>
              <a:t>‹#›</a:t>
            </a:fld>
            <a:endParaRPr lang="en-GB"/>
          </a:p>
        </p:txBody>
      </p:sp>
    </p:spTree>
    <p:extLst>
      <p:ext uri="{BB962C8B-B14F-4D97-AF65-F5344CB8AC3E}">
        <p14:creationId xmlns:p14="http://schemas.microsoft.com/office/powerpoint/2010/main" val="1313183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978A-FFE9-4AF1-906D-92F961C6B4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C1B5AE-BF8F-413A-AA3A-57470E28B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6066C8-5A7A-473E-A878-2357C0ADFE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42CAE5-F0D4-4941-BFC5-45376EBF87CA}"/>
              </a:ext>
            </a:extLst>
          </p:cNvPr>
          <p:cNvSpPr>
            <a:spLocks noGrp="1"/>
          </p:cNvSpPr>
          <p:nvPr>
            <p:ph type="dt" sz="half" idx="10"/>
          </p:nvPr>
        </p:nvSpPr>
        <p:spPr/>
        <p:txBody>
          <a:bodyPr/>
          <a:lstStyle/>
          <a:p>
            <a:fld id="{7B506A25-4549-498F-929E-5DF057793FA7}" type="datetimeFigureOut">
              <a:rPr lang="en-GB" smtClean="0"/>
              <a:t>19/04/2022</a:t>
            </a:fld>
            <a:endParaRPr lang="en-GB"/>
          </a:p>
        </p:txBody>
      </p:sp>
      <p:sp>
        <p:nvSpPr>
          <p:cNvPr id="6" name="Footer Placeholder 5">
            <a:extLst>
              <a:ext uri="{FF2B5EF4-FFF2-40B4-BE49-F238E27FC236}">
                <a16:creationId xmlns:a16="http://schemas.microsoft.com/office/drawing/2014/main" id="{C004D10D-988A-40DC-A5E3-6D47A46688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A5E87C-8B1C-4110-B622-06E42FBC2DFF}"/>
              </a:ext>
            </a:extLst>
          </p:cNvPr>
          <p:cNvSpPr>
            <a:spLocks noGrp="1"/>
          </p:cNvSpPr>
          <p:nvPr>
            <p:ph type="sldNum" sz="quarter" idx="12"/>
          </p:nvPr>
        </p:nvSpPr>
        <p:spPr/>
        <p:txBody>
          <a:bodyPr/>
          <a:lstStyle/>
          <a:p>
            <a:fld id="{BFCAA93D-6C10-44AE-9168-4967FE0C0953}" type="slidenum">
              <a:rPr lang="en-GB" smtClean="0"/>
              <a:t>‹#›</a:t>
            </a:fld>
            <a:endParaRPr lang="en-GB"/>
          </a:p>
        </p:txBody>
      </p:sp>
    </p:spTree>
    <p:extLst>
      <p:ext uri="{BB962C8B-B14F-4D97-AF65-F5344CB8AC3E}">
        <p14:creationId xmlns:p14="http://schemas.microsoft.com/office/powerpoint/2010/main" val="857276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EAC62-213A-42AA-89DA-640832D661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835958-35E6-45BB-A08E-CC98EC362B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633090-4B57-4834-968C-4436A5406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F88BA4-E644-47FD-A975-78B4294A5EEC}"/>
              </a:ext>
            </a:extLst>
          </p:cNvPr>
          <p:cNvSpPr>
            <a:spLocks noGrp="1"/>
          </p:cNvSpPr>
          <p:nvPr>
            <p:ph type="dt" sz="half" idx="10"/>
          </p:nvPr>
        </p:nvSpPr>
        <p:spPr/>
        <p:txBody>
          <a:bodyPr/>
          <a:lstStyle/>
          <a:p>
            <a:fld id="{7B506A25-4549-498F-929E-5DF057793FA7}" type="datetimeFigureOut">
              <a:rPr lang="en-GB" smtClean="0"/>
              <a:t>19/04/2022</a:t>
            </a:fld>
            <a:endParaRPr lang="en-GB"/>
          </a:p>
        </p:txBody>
      </p:sp>
      <p:sp>
        <p:nvSpPr>
          <p:cNvPr id="6" name="Footer Placeholder 5">
            <a:extLst>
              <a:ext uri="{FF2B5EF4-FFF2-40B4-BE49-F238E27FC236}">
                <a16:creationId xmlns:a16="http://schemas.microsoft.com/office/drawing/2014/main" id="{040CAF4E-0534-4B0D-9CF0-3DE3633BA1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46AB5A-4D0B-4E60-ADAC-4B59F3FAC532}"/>
              </a:ext>
            </a:extLst>
          </p:cNvPr>
          <p:cNvSpPr>
            <a:spLocks noGrp="1"/>
          </p:cNvSpPr>
          <p:nvPr>
            <p:ph type="sldNum" sz="quarter" idx="12"/>
          </p:nvPr>
        </p:nvSpPr>
        <p:spPr/>
        <p:txBody>
          <a:bodyPr/>
          <a:lstStyle/>
          <a:p>
            <a:fld id="{BFCAA93D-6C10-44AE-9168-4967FE0C0953}" type="slidenum">
              <a:rPr lang="en-GB" smtClean="0"/>
              <a:t>‹#›</a:t>
            </a:fld>
            <a:endParaRPr lang="en-GB"/>
          </a:p>
        </p:txBody>
      </p:sp>
    </p:spTree>
    <p:extLst>
      <p:ext uri="{BB962C8B-B14F-4D97-AF65-F5344CB8AC3E}">
        <p14:creationId xmlns:p14="http://schemas.microsoft.com/office/powerpoint/2010/main" val="2889576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BFD2D4-EF84-4376-9DA4-317581E572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E29FD4-0F9C-4427-899E-FF53FD5061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AB537E-846F-43E5-A046-260363E872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06A25-4549-498F-929E-5DF057793FA7}" type="datetimeFigureOut">
              <a:rPr lang="en-GB" smtClean="0"/>
              <a:t>19/04/2022</a:t>
            </a:fld>
            <a:endParaRPr lang="en-GB"/>
          </a:p>
        </p:txBody>
      </p:sp>
      <p:sp>
        <p:nvSpPr>
          <p:cNvPr id="5" name="Footer Placeholder 4">
            <a:extLst>
              <a:ext uri="{FF2B5EF4-FFF2-40B4-BE49-F238E27FC236}">
                <a16:creationId xmlns:a16="http://schemas.microsoft.com/office/drawing/2014/main" id="{4C3E2F56-8D0E-49BD-922A-048694975F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86F6AB5-2ED7-4081-BE54-F61C3600D1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AA93D-6C10-44AE-9168-4967FE0C0953}" type="slidenum">
              <a:rPr lang="en-GB" smtClean="0"/>
              <a:t>‹#›</a:t>
            </a:fld>
            <a:endParaRPr lang="en-GB"/>
          </a:p>
        </p:txBody>
      </p:sp>
    </p:spTree>
    <p:extLst>
      <p:ext uri="{BB962C8B-B14F-4D97-AF65-F5344CB8AC3E}">
        <p14:creationId xmlns:p14="http://schemas.microsoft.com/office/powerpoint/2010/main" val="3548894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www.finance.gov.pk/" TargetMode="External"/><Relationship Id="rId18" Type="http://schemas.openxmlformats.org/officeDocument/2006/relationships/hyperlink" Target="https://www.pbs.gov.pk/" TargetMode="External"/><Relationship Id="rId3" Type="http://schemas.openxmlformats.org/officeDocument/2006/relationships/slideLayout" Target="../slideLayouts/slideLayout1.xml"/><Relationship Id="rId21" Type="http://schemas.openxmlformats.org/officeDocument/2006/relationships/hyperlink" Target="https://unstats.un.org/sdgs/dataportal" TargetMode="External"/><Relationship Id="rId7" Type="http://schemas.openxmlformats.org/officeDocument/2006/relationships/image" Target="../media/image9.png"/><Relationship Id="rId12" Type="http://schemas.openxmlformats.org/officeDocument/2006/relationships/hyperlink" Target="http://datajournalismhandbook.org/1.0/en/understanding_data_0.html#sthash.4oLwYHgy.dpuf" TargetMode="External"/><Relationship Id="rId17" Type="http://schemas.openxmlformats.org/officeDocument/2006/relationships/hyperlink" Target="https://opendata.com.pk/" TargetMode="External"/><Relationship Id="rId2" Type="http://schemas.openxmlformats.org/officeDocument/2006/relationships/audio" Target="../media/media10.m4a"/><Relationship Id="rId16" Type="http://schemas.openxmlformats.org/officeDocument/2006/relationships/hyperlink" Target="https://nhsrc.gov.pk/" TargetMode="External"/><Relationship Id="rId20" Type="http://schemas.openxmlformats.org/officeDocument/2006/relationships/hyperlink" Target="https://pakistan.unfpa.org/en" TargetMode="External"/><Relationship Id="rId1" Type="http://schemas.microsoft.com/office/2007/relationships/media" Target="../media/media10.m4a"/><Relationship Id="rId6" Type="http://schemas.openxmlformats.org/officeDocument/2006/relationships/image" Target="../media/image8.png"/><Relationship Id="rId11" Type="http://schemas.openxmlformats.org/officeDocument/2006/relationships/hyperlink" Target="https://youth-development-index.thecommonwealth.org/assets/pdf/global-youth-development-report-2020.pdf" TargetMode="External"/><Relationship Id="rId24" Type="http://schemas.openxmlformats.org/officeDocument/2006/relationships/image" Target="../media/image5.png"/><Relationship Id="rId5" Type="http://schemas.openxmlformats.org/officeDocument/2006/relationships/image" Target="../media/image1.png"/><Relationship Id="rId15" Type="http://schemas.openxmlformats.org/officeDocument/2006/relationships/hyperlink" Target="http://www.mofept.gov.pk/" TargetMode="External"/><Relationship Id="rId23" Type="http://schemas.openxmlformats.org/officeDocument/2006/relationships/hyperlink" Target="https://youthparliament.pk/" TargetMode="External"/><Relationship Id="rId10" Type="http://schemas.openxmlformats.org/officeDocument/2006/relationships/hyperlink" Target="https://www.abs.gov.au/websitedbs/D3310114.nsf/Home/Statistical+Language+-+what+are+data" TargetMode="External"/><Relationship Id="rId19" Type="http://schemas.openxmlformats.org/officeDocument/2006/relationships/hyperlink" Target="https://data.un.org/" TargetMode="External"/><Relationship Id="rId4" Type="http://schemas.openxmlformats.org/officeDocument/2006/relationships/notesSlide" Target="../notesSlides/notesSlide8.xml"/><Relationship Id="rId9" Type="http://schemas.openxmlformats.org/officeDocument/2006/relationships/image" Target="../media/image3.png"/><Relationship Id="rId14" Type="http://schemas.openxmlformats.org/officeDocument/2006/relationships/hyperlink" Target="https://kamyabjawan.gov.pk/" TargetMode="External"/><Relationship Id="rId22" Type="http://schemas.openxmlformats.org/officeDocument/2006/relationships/hyperlink" Target="https://data.worldbank.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9.png"/><Relationship Id="rId12"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11" Type="http://schemas.openxmlformats.org/officeDocument/2006/relationships/hyperlink" Target="https://www.abs.gov.au/websitedbs/D3310114.nsf/Home/Statistical+Language+-+what+are+data" TargetMode="External"/><Relationship Id="rId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notesSlide" Target="../notesSlides/notesSlide3.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9.png"/><Relationship Id="rId12" Type="http://schemas.openxmlformats.org/officeDocument/2006/relationships/hyperlink" Target="https://youth-development-index.thecommonwealth.org/assets/pdf/global-youth-development-report-2020.pdf"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1.png"/><Relationship Id="rId10" Type="http://schemas.openxmlformats.org/officeDocument/2006/relationships/image" Target="../media/image11.png"/><Relationship Id="rId4" Type="http://schemas.openxmlformats.org/officeDocument/2006/relationships/notesSlide" Target="../notesSlides/notesSlide4.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9.png"/><Relationship Id="rId12" Type="http://schemas.openxmlformats.org/officeDocument/2006/relationships/hyperlink" Target="http://datajournalismhandbook.org/1.0/en/understanding_data_0.html#sthash.4oLwYHgy.dpuf" TargetMode="Externa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1.png"/><Relationship Id="rId10" Type="http://schemas.openxmlformats.org/officeDocument/2006/relationships/hyperlink" Target="about:blank" TargetMode="External"/><Relationship Id="rId4" Type="http://schemas.openxmlformats.org/officeDocument/2006/relationships/notesSlide" Target="../notesSlides/notesSlide5.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png"/><Relationship Id="rId11" Type="http://schemas.openxmlformats.org/officeDocument/2006/relationships/image" Target="../media/image5.png"/><Relationship Id="rId5" Type="http://schemas.openxmlformats.org/officeDocument/2006/relationships/image" Target="../media/image1.png"/><Relationship Id="rId10" Type="http://schemas.openxmlformats.org/officeDocument/2006/relationships/image" Target="../media/image14.png"/><Relationship Id="rId4" Type="http://schemas.openxmlformats.org/officeDocument/2006/relationships/notesSlide" Target="../notesSlides/notesSlide6.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8.png"/><Relationship Id="rId11" Type="http://schemas.openxmlformats.org/officeDocument/2006/relationships/image" Target="../media/image5.png"/><Relationship Id="rId5" Type="http://schemas.openxmlformats.org/officeDocument/2006/relationships/image" Target="../media/image1.png"/><Relationship Id="rId10" Type="http://schemas.openxmlformats.org/officeDocument/2006/relationships/image" Target="../media/image15.png"/><Relationship Id="rId4" Type="http://schemas.openxmlformats.org/officeDocument/2006/relationships/notesSlide" Target="../notesSlides/notesSlide7.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hyperlink" Target="http://www.numbersandpeopl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D1EBD4-70CF-4CB3-8FDA-BF0A999306D6}"/>
              </a:ext>
            </a:extLst>
          </p:cNvPr>
          <p:cNvPicPr>
            <a:picLocks noChangeAspect="1"/>
          </p:cNvPicPr>
          <p:nvPr/>
        </p:nvPicPr>
        <p:blipFill>
          <a:blip r:embed="rId5"/>
          <a:stretch>
            <a:fillRect/>
          </a:stretch>
        </p:blipFill>
        <p:spPr>
          <a:xfrm>
            <a:off x="3527" y="3067"/>
            <a:ext cx="12188473" cy="6858098"/>
          </a:xfrm>
          <a:prstGeom prst="rect">
            <a:avLst/>
          </a:prstGeom>
        </p:spPr>
      </p:pic>
      <p:pic>
        <p:nvPicPr>
          <p:cNvPr id="6" name="Picture 5">
            <a:extLst>
              <a:ext uri="{FF2B5EF4-FFF2-40B4-BE49-F238E27FC236}">
                <a16:creationId xmlns:a16="http://schemas.microsoft.com/office/drawing/2014/main" id="{06016DF7-02BA-44DC-8F6A-364A23823CA0}"/>
              </a:ext>
            </a:extLst>
          </p:cNvPr>
          <p:cNvPicPr>
            <a:picLocks noChangeAspect="1"/>
          </p:cNvPicPr>
          <p:nvPr/>
        </p:nvPicPr>
        <p:blipFill rotWithShape="1">
          <a:blip r:embed="rId6">
            <a:extLst>
              <a:ext uri="{28A0092B-C50C-407E-A947-70E740481C1C}">
                <a14:useLocalDpi xmlns:a14="http://schemas.microsoft.com/office/drawing/2010/main" val="0"/>
              </a:ext>
            </a:extLst>
          </a:blip>
          <a:srcRect l="75962" t="44103"/>
          <a:stretch/>
        </p:blipFill>
        <p:spPr>
          <a:xfrm>
            <a:off x="9261230" y="3024554"/>
            <a:ext cx="2930769" cy="3833446"/>
          </a:xfrm>
          <a:prstGeom prst="rect">
            <a:avLst/>
          </a:prstGeom>
        </p:spPr>
      </p:pic>
      <p:sp>
        <p:nvSpPr>
          <p:cNvPr id="2" name="TextBox 1">
            <a:extLst>
              <a:ext uri="{FF2B5EF4-FFF2-40B4-BE49-F238E27FC236}">
                <a16:creationId xmlns:a16="http://schemas.microsoft.com/office/drawing/2014/main" id="{C98F70D5-2DCF-4AD7-AE9F-1F52A86875B8}"/>
              </a:ext>
            </a:extLst>
          </p:cNvPr>
          <p:cNvSpPr txBox="1"/>
          <p:nvPr/>
        </p:nvSpPr>
        <p:spPr>
          <a:xfrm>
            <a:off x="2930769" y="2126240"/>
            <a:ext cx="6330462" cy="1323439"/>
          </a:xfrm>
          <a:prstGeom prst="rect">
            <a:avLst/>
          </a:prstGeom>
          <a:noFill/>
        </p:spPr>
        <p:txBody>
          <a:bodyPr wrap="square" rtlCol="0">
            <a:spAutoFit/>
          </a:bodyPr>
          <a:lstStyle/>
          <a:p>
            <a:r>
              <a:rPr lang="en-GB" sz="8000" b="1" dirty="0">
                <a:solidFill>
                  <a:schemeClr val="tx1">
                    <a:lumMod val="85000"/>
                    <a:lumOff val="15000"/>
                  </a:schemeClr>
                </a:solidFill>
              </a:rPr>
              <a:t>Course </a:t>
            </a:r>
          </a:p>
        </p:txBody>
      </p:sp>
      <p:sp>
        <p:nvSpPr>
          <p:cNvPr id="5" name="TextBox 4">
            <a:extLst>
              <a:ext uri="{FF2B5EF4-FFF2-40B4-BE49-F238E27FC236}">
                <a16:creationId xmlns:a16="http://schemas.microsoft.com/office/drawing/2014/main" id="{D1B28B97-528A-4674-A03B-8BE6207F5FBB}"/>
              </a:ext>
            </a:extLst>
          </p:cNvPr>
          <p:cNvSpPr txBox="1"/>
          <p:nvPr/>
        </p:nvSpPr>
        <p:spPr>
          <a:xfrm>
            <a:off x="2747889" y="3429000"/>
            <a:ext cx="6696221" cy="1077218"/>
          </a:xfrm>
          <a:prstGeom prst="rect">
            <a:avLst/>
          </a:prstGeom>
          <a:noFill/>
        </p:spPr>
        <p:txBody>
          <a:bodyPr wrap="square" rtlCol="0">
            <a:spAutoFit/>
          </a:bodyPr>
          <a:lstStyle/>
          <a:p>
            <a:pPr algn="ctr"/>
            <a:r>
              <a:rPr lang="en-GB" sz="3200" b="1" dirty="0">
                <a:solidFill>
                  <a:schemeClr val="tx1">
                    <a:lumMod val="85000"/>
                    <a:lumOff val="15000"/>
                  </a:schemeClr>
                </a:solidFill>
              </a:rPr>
              <a:t> </a:t>
            </a:r>
            <a:r>
              <a:rPr lang="en-AU" sz="3200" b="1" dirty="0">
                <a:solidFill>
                  <a:schemeClr val="tx1">
                    <a:lumMod val="85000"/>
                    <a:lumOff val="15000"/>
                  </a:schemeClr>
                </a:solidFill>
              </a:rPr>
              <a:t>Essential Skills for Youth Data Literacy in Pakistan </a:t>
            </a:r>
          </a:p>
        </p:txBody>
      </p:sp>
      <p:pic>
        <p:nvPicPr>
          <p:cNvPr id="8" name="Picture 7">
            <a:extLst>
              <a:ext uri="{FF2B5EF4-FFF2-40B4-BE49-F238E27FC236}">
                <a16:creationId xmlns:a16="http://schemas.microsoft.com/office/drawing/2014/main" id="{00E05C01-F643-4925-9BFF-FFE3463E8567}"/>
              </a:ext>
            </a:extLst>
          </p:cNvPr>
          <p:cNvPicPr>
            <a:picLocks noChangeAspect="1"/>
          </p:cNvPicPr>
          <p:nvPr/>
        </p:nvPicPr>
        <p:blipFill>
          <a:blip r:embed="rId7"/>
          <a:stretch>
            <a:fillRect/>
          </a:stretch>
        </p:blipFill>
        <p:spPr>
          <a:xfrm>
            <a:off x="11226017" y="406689"/>
            <a:ext cx="537119" cy="1089487"/>
          </a:xfrm>
          <a:prstGeom prst="rect">
            <a:avLst/>
          </a:prstGeom>
        </p:spPr>
      </p:pic>
      <p:pic>
        <p:nvPicPr>
          <p:cNvPr id="10" name="Picture 9">
            <a:extLst>
              <a:ext uri="{FF2B5EF4-FFF2-40B4-BE49-F238E27FC236}">
                <a16:creationId xmlns:a16="http://schemas.microsoft.com/office/drawing/2014/main" id="{2B838C1F-6D56-4927-9EF9-A864C617A124}"/>
              </a:ext>
            </a:extLst>
          </p:cNvPr>
          <p:cNvPicPr>
            <a:picLocks noChangeAspect="1"/>
          </p:cNvPicPr>
          <p:nvPr/>
        </p:nvPicPr>
        <p:blipFill rotWithShape="1">
          <a:blip r:embed="rId6">
            <a:extLst>
              <a:ext uri="{28A0092B-C50C-407E-A947-70E740481C1C}">
                <a14:useLocalDpi xmlns:a14="http://schemas.microsoft.com/office/drawing/2010/main" val="0"/>
              </a:ext>
            </a:extLst>
          </a:blip>
          <a:srcRect r="77462" b="45436"/>
          <a:stretch/>
        </p:blipFill>
        <p:spPr>
          <a:xfrm>
            <a:off x="0" y="0"/>
            <a:ext cx="2747888" cy="3742006"/>
          </a:xfrm>
          <a:prstGeom prst="rect">
            <a:avLst/>
          </a:prstGeom>
        </p:spPr>
      </p:pic>
      <p:pic>
        <p:nvPicPr>
          <p:cNvPr id="11" name="Picture 10">
            <a:extLst>
              <a:ext uri="{FF2B5EF4-FFF2-40B4-BE49-F238E27FC236}">
                <a16:creationId xmlns:a16="http://schemas.microsoft.com/office/drawing/2014/main" id="{96B71513-E8F6-492A-9213-1EDC65F2E358}"/>
              </a:ext>
            </a:extLst>
          </p:cNvPr>
          <p:cNvPicPr>
            <a:picLocks noChangeAspect="1"/>
          </p:cNvPicPr>
          <p:nvPr/>
        </p:nvPicPr>
        <p:blipFill rotWithShape="1">
          <a:blip r:embed="rId6">
            <a:extLst>
              <a:ext uri="{28A0092B-C50C-407E-A947-70E740481C1C}">
                <a14:useLocalDpi xmlns:a14="http://schemas.microsoft.com/office/drawing/2010/main" val="0"/>
              </a:ext>
            </a:extLst>
          </a:blip>
          <a:srcRect t="78359" r="86615"/>
          <a:stretch/>
        </p:blipFill>
        <p:spPr>
          <a:xfrm rot="1980726">
            <a:off x="41951" y="3382041"/>
            <a:ext cx="1631852" cy="1484142"/>
          </a:xfrm>
          <a:prstGeom prst="rect">
            <a:avLst/>
          </a:prstGeom>
        </p:spPr>
      </p:pic>
      <p:pic>
        <p:nvPicPr>
          <p:cNvPr id="12" name="Picture 11">
            <a:extLst>
              <a:ext uri="{FF2B5EF4-FFF2-40B4-BE49-F238E27FC236}">
                <a16:creationId xmlns:a16="http://schemas.microsoft.com/office/drawing/2014/main" id="{90037CAE-7433-41E4-AE41-18DEE8FC2A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518" y="5757857"/>
            <a:ext cx="749777" cy="734198"/>
          </a:xfrm>
          <a:prstGeom prst="rect">
            <a:avLst/>
          </a:prstGeom>
        </p:spPr>
      </p:pic>
      <p:pic>
        <p:nvPicPr>
          <p:cNvPr id="7" name="Audio 6">
            <a:hlinkClick r:id="" action="ppaction://media"/>
            <a:extLst>
              <a:ext uri="{FF2B5EF4-FFF2-40B4-BE49-F238E27FC236}">
                <a16:creationId xmlns:a16="http://schemas.microsoft.com/office/drawing/2014/main" id="{A85D39AE-383A-4CC4-AA98-97FB3D7C057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628438" y="6294438"/>
            <a:ext cx="347662" cy="347662"/>
          </a:xfrm>
          <a:prstGeom prst="rect">
            <a:avLst/>
          </a:prstGeom>
        </p:spPr>
      </p:pic>
    </p:spTree>
    <p:extLst>
      <p:ext uri="{BB962C8B-B14F-4D97-AF65-F5344CB8AC3E}">
        <p14:creationId xmlns:p14="http://schemas.microsoft.com/office/powerpoint/2010/main" val="2631992020"/>
      </p:ext>
    </p:extLst>
  </p:cSld>
  <p:clrMapOvr>
    <a:masterClrMapping/>
  </p:clrMapOvr>
  <mc:AlternateContent xmlns:mc="http://schemas.openxmlformats.org/markup-compatibility/2006" xmlns:p14="http://schemas.microsoft.com/office/powerpoint/2010/main">
    <mc:Choice Requires="p14">
      <p:transition spd="slow" p14:dur="2000" advTm="13790"/>
    </mc:Choice>
    <mc:Fallback xmlns="">
      <p:transition spd="slow" advTm="137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D1EBD4-70CF-4CB3-8FDA-BF0A999306D6}"/>
              </a:ext>
            </a:extLst>
          </p:cNvPr>
          <p:cNvPicPr>
            <a:picLocks noChangeAspect="1"/>
          </p:cNvPicPr>
          <p:nvPr/>
        </p:nvPicPr>
        <p:blipFill>
          <a:blip r:embed="rId5"/>
          <a:stretch>
            <a:fillRect/>
          </a:stretch>
        </p:blipFill>
        <p:spPr>
          <a:xfrm>
            <a:off x="3527" y="3067"/>
            <a:ext cx="12188473" cy="6858098"/>
          </a:xfrm>
          <a:prstGeom prst="rect">
            <a:avLst/>
          </a:prstGeom>
        </p:spPr>
      </p:pic>
      <p:pic>
        <p:nvPicPr>
          <p:cNvPr id="9" name="Picture 8">
            <a:extLst>
              <a:ext uri="{FF2B5EF4-FFF2-40B4-BE49-F238E27FC236}">
                <a16:creationId xmlns:a16="http://schemas.microsoft.com/office/drawing/2014/main" id="{4EDC612F-FCB7-4CB3-83E6-D90A747974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pic>
        <p:nvPicPr>
          <p:cNvPr id="6" name="Picture 5">
            <a:extLst>
              <a:ext uri="{FF2B5EF4-FFF2-40B4-BE49-F238E27FC236}">
                <a16:creationId xmlns:a16="http://schemas.microsoft.com/office/drawing/2014/main" id="{38EC04C7-7C74-44D0-8F80-A3E5BC400C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591" y="-218746"/>
            <a:ext cx="6960035" cy="1925995"/>
          </a:xfrm>
          <a:prstGeom prst="rect">
            <a:avLst/>
          </a:prstGeom>
        </p:spPr>
      </p:pic>
      <p:sp>
        <p:nvSpPr>
          <p:cNvPr id="5" name="TextBox 4">
            <a:extLst>
              <a:ext uri="{FF2B5EF4-FFF2-40B4-BE49-F238E27FC236}">
                <a16:creationId xmlns:a16="http://schemas.microsoft.com/office/drawing/2014/main" id="{8624D023-2B91-4B77-A5EF-2DF5786BA63E}"/>
              </a:ext>
            </a:extLst>
          </p:cNvPr>
          <p:cNvSpPr txBox="1"/>
          <p:nvPr/>
        </p:nvSpPr>
        <p:spPr>
          <a:xfrm>
            <a:off x="145774" y="168782"/>
            <a:ext cx="5613010" cy="646331"/>
          </a:xfrm>
          <a:prstGeom prst="rect">
            <a:avLst/>
          </a:prstGeom>
          <a:noFill/>
        </p:spPr>
        <p:txBody>
          <a:bodyPr wrap="square" rtlCol="0">
            <a:spAutoFit/>
          </a:bodyPr>
          <a:lstStyle/>
          <a:p>
            <a:r>
              <a:rPr lang="en-GB" sz="3600" b="1" dirty="0">
                <a:solidFill>
                  <a:schemeClr val="bg1"/>
                </a:solidFill>
              </a:rPr>
              <a:t>Resources </a:t>
            </a:r>
          </a:p>
        </p:txBody>
      </p:sp>
      <p:pic>
        <p:nvPicPr>
          <p:cNvPr id="8" name="Picture 7">
            <a:extLst>
              <a:ext uri="{FF2B5EF4-FFF2-40B4-BE49-F238E27FC236}">
                <a16:creationId xmlns:a16="http://schemas.microsoft.com/office/drawing/2014/main" id="{E3A9B4B2-B31D-4E91-AFB6-C0613CA3C4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518" y="5757857"/>
            <a:ext cx="749777" cy="734198"/>
          </a:xfrm>
          <a:prstGeom prst="rect">
            <a:avLst/>
          </a:prstGeom>
        </p:spPr>
      </p:pic>
      <p:pic>
        <p:nvPicPr>
          <p:cNvPr id="11" name="Picture 10">
            <a:extLst>
              <a:ext uri="{FF2B5EF4-FFF2-40B4-BE49-F238E27FC236}">
                <a16:creationId xmlns:a16="http://schemas.microsoft.com/office/drawing/2014/main" id="{0A79044D-C274-4236-9053-03C92B7A7EFD}"/>
              </a:ext>
            </a:extLst>
          </p:cNvPr>
          <p:cNvPicPr>
            <a:picLocks noChangeAspect="1"/>
          </p:cNvPicPr>
          <p:nvPr/>
        </p:nvPicPr>
        <p:blipFill>
          <a:blip r:embed="rId9"/>
          <a:stretch>
            <a:fillRect/>
          </a:stretch>
        </p:blipFill>
        <p:spPr>
          <a:xfrm>
            <a:off x="11226017" y="406689"/>
            <a:ext cx="537119" cy="1089487"/>
          </a:xfrm>
          <a:prstGeom prst="rect">
            <a:avLst/>
          </a:prstGeom>
        </p:spPr>
      </p:pic>
      <p:sp>
        <p:nvSpPr>
          <p:cNvPr id="10" name="TextBox 9">
            <a:extLst>
              <a:ext uri="{FF2B5EF4-FFF2-40B4-BE49-F238E27FC236}">
                <a16:creationId xmlns:a16="http://schemas.microsoft.com/office/drawing/2014/main" id="{B6A7EBAE-A0BE-4910-A747-1D3D7A1F6293}"/>
              </a:ext>
            </a:extLst>
          </p:cNvPr>
          <p:cNvSpPr txBox="1"/>
          <p:nvPr/>
        </p:nvSpPr>
        <p:spPr>
          <a:xfrm>
            <a:off x="1248937" y="941984"/>
            <a:ext cx="10465985" cy="5829416"/>
          </a:xfrm>
          <a:prstGeom prst="rect">
            <a:avLst/>
          </a:prstGeom>
          <a:noFill/>
        </p:spPr>
        <p:txBody>
          <a:bodyPr wrap="square" rtlCol="0">
            <a:spAutoFit/>
          </a:bodyPr>
          <a:lstStyle/>
          <a:p>
            <a:pPr marL="342900" lvl="0" indent="-342900" rtl="0">
              <a:lnSpc>
                <a:spcPct val="150000"/>
              </a:lnSpc>
              <a:spcAft>
                <a:spcPts val="800"/>
              </a:spcAft>
              <a:buFont typeface="Arial" panose="020B0604020202020204" pitchFamily="34" charset="0"/>
              <a:buChar char="•"/>
              <a:tabLst>
                <a:tab pos="457200" algn="l"/>
              </a:tabLst>
            </a:pPr>
            <a:r>
              <a:rPr lang="en-GB" sz="1200" kern="1200" dirty="0">
                <a:solidFill>
                  <a:srgbClr val="002060"/>
                </a:solidFill>
                <a:effectLst/>
                <a:latin typeface="Calibri" panose="020F0502020204030204" pitchFamily="34" charset="0"/>
                <a:ea typeface="+mn-ea"/>
                <a:cs typeface="+mn-cs"/>
              </a:rPr>
              <a:t>Australian Bureau of Statistics, Statistical Language </a:t>
            </a:r>
            <a:r>
              <a:rPr lang="en-GB" sz="1200" u="sng" kern="1200" dirty="0">
                <a:solidFill>
                  <a:srgbClr val="002060"/>
                </a:solidFill>
                <a:effectLst/>
                <a:latin typeface="Calibri" panose="020F0502020204030204" pitchFamily="34" charset="0"/>
                <a:ea typeface="+mn-ea"/>
                <a:cs typeface="+mn-cs"/>
                <a:hlinkClick r:id="rId10"/>
              </a:rPr>
              <a:t>https://www.abs.gov.au/websitedbs/D3310114.nsf/Home/Statistical+Language+-+what+are+data</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en-GB" sz="1200" kern="1200" dirty="0">
                <a:solidFill>
                  <a:srgbClr val="002060"/>
                </a:solidFill>
                <a:effectLst/>
                <a:latin typeface="Calibri" panose="020F0502020204030204" pitchFamily="34" charset="0"/>
                <a:ea typeface="+mn-ea"/>
                <a:cs typeface="+mn-cs"/>
              </a:rPr>
              <a:t>Commonwealth Secretariate, 2020 Global Youth Development Index,  </a:t>
            </a:r>
            <a:r>
              <a:rPr lang="en-GB" sz="1200" u="sng" kern="1200" dirty="0">
                <a:solidFill>
                  <a:srgbClr val="002060"/>
                </a:solidFill>
                <a:effectLst/>
                <a:latin typeface="Calibri" panose="020F0502020204030204" pitchFamily="34" charset="0"/>
                <a:ea typeface="+mn-ea"/>
                <a:cs typeface="+mn-cs"/>
                <a:hlinkClick r:id="rId11"/>
              </a:rPr>
              <a:t>https://youth-development-index.thecommonwealth.org/assets/pdf/global-youth-development-report-2020.pdf</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en-GB" sz="1200" kern="1200" dirty="0">
                <a:solidFill>
                  <a:srgbClr val="002060"/>
                </a:solidFill>
                <a:effectLst/>
                <a:latin typeface="Calibri" panose="020F0502020204030204" pitchFamily="34" charset="0"/>
                <a:ea typeface="+mn-ea"/>
                <a:cs typeface="+mn-cs"/>
              </a:rPr>
              <a:t>DataJournalism.com, </a:t>
            </a:r>
            <a:r>
              <a:rPr lang="en-GB" sz="1200" u="sng" kern="1200" dirty="0">
                <a:solidFill>
                  <a:srgbClr val="002060"/>
                </a:solidFill>
                <a:effectLst/>
                <a:latin typeface="Calibri" panose="020F0502020204030204" pitchFamily="34" charset="0"/>
                <a:ea typeface="+mn-ea"/>
                <a:cs typeface="+mn-cs"/>
                <a:hlinkClick r:id="rId12"/>
              </a:rPr>
              <a:t>http://datajournalismhandbook.org/1.0/en/understanding_data_0.html#sthash.4oLwYHgy.dpuf</a:t>
            </a:r>
            <a:r>
              <a:rPr lang="en-GB" sz="1200" u="sng" kern="1200" dirty="0">
                <a:solidFill>
                  <a:srgbClr val="002060"/>
                </a:solidFill>
                <a:effectLst/>
                <a:latin typeface="Calibri" panose="020F0502020204030204" pitchFamily="34" charset="0"/>
                <a:ea typeface="+mn-ea"/>
                <a:cs typeface="+mn-cs"/>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en-GB" sz="1200" kern="1200" dirty="0">
                <a:solidFill>
                  <a:srgbClr val="002060"/>
                </a:solidFill>
                <a:effectLst/>
                <a:latin typeface="Calibri" panose="020F0502020204030204" pitchFamily="34" charset="0"/>
                <a:ea typeface="+mn-ea"/>
                <a:cs typeface="+mn-cs"/>
              </a:rPr>
              <a:t>Finance Division, Government of Pakistan </a:t>
            </a:r>
            <a:r>
              <a:rPr lang="en-GB" sz="1200" u="sng" kern="1200" dirty="0">
                <a:solidFill>
                  <a:srgbClr val="002060"/>
                </a:solidFill>
                <a:effectLst/>
                <a:latin typeface="Calibri" panose="020F0502020204030204" pitchFamily="34" charset="0"/>
                <a:ea typeface="+mn-ea"/>
                <a:cs typeface="+mn-cs"/>
                <a:hlinkClick r:id="rId13"/>
              </a:rPr>
              <a:t>https://www.finance.gov.pk/</a:t>
            </a:r>
            <a:r>
              <a:rPr lang="en-GB" sz="1200" kern="1200" dirty="0">
                <a:solidFill>
                  <a:srgbClr val="002060"/>
                </a:solidFill>
                <a:effectLst/>
                <a:latin typeface="Calibri" panose="020F0502020204030204" pitchFamily="34" charset="0"/>
                <a:ea typeface="+mn-ea"/>
                <a:cs typeface="+mn-cs"/>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en-GB" sz="1200" kern="1200" dirty="0">
                <a:solidFill>
                  <a:srgbClr val="002060"/>
                </a:solidFill>
                <a:effectLst/>
                <a:latin typeface="Calibri" panose="020F0502020204030204" pitchFamily="34" charset="0"/>
                <a:ea typeface="+mn-ea"/>
                <a:cs typeface="+mn-cs"/>
              </a:rPr>
              <a:t>Kamyab Jawan, National Development Youth Programme </a:t>
            </a:r>
            <a:r>
              <a:rPr lang="en-GB" sz="1200" u="sng" kern="1200" dirty="0">
                <a:solidFill>
                  <a:srgbClr val="002060"/>
                </a:solidFill>
                <a:effectLst/>
                <a:latin typeface="Calibri" panose="020F0502020204030204" pitchFamily="34" charset="0"/>
                <a:ea typeface="+mn-ea"/>
                <a:cs typeface="+mn-cs"/>
                <a:hlinkClick r:id="rId14"/>
              </a:rPr>
              <a:t>https://kamyabjawan.gov.pk/</a:t>
            </a:r>
            <a:r>
              <a:rPr lang="en-GB" sz="1200" kern="1200" dirty="0">
                <a:solidFill>
                  <a:srgbClr val="002060"/>
                </a:solidFill>
                <a:effectLst/>
                <a:latin typeface="Calibri" panose="020F0502020204030204" pitchFamily="34" charset="0"/>
                <a:ea typeface="+mn-ea"/>
                <a:cs typeface="+mn-cs"/>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en-GB" sz="1200" kern="1200" dirty="0">
                <a:solidFill>
                  <a:srgbClr val="002060"/>
                </a:solidFill>
                <a:effectLst/>
                <a:latin typeface="Calibri" panose="020F0502020204030204" pitchFamily="34" charset="0"/>
                <a:ea typeface="+mn-ea"/>
                <a:cs typeface="+mn-cs"/>
              </a:rPr>
              <a:t>Ministry of Federal Education and Professional Training, Government of Pakistan </a:t>
            </a:r>
            <a:r>
              <a:rPr lang="en-GB" sz="1200" u="sng" kern="1200" dirty="0">
                <a:solidFill>
                  <a:srgbClr val="002060"/>
                </a:solidFill>
                <a:effectLst/>
                <a:latin typeface="Calibri" panose="020F0502020204030204" pitchFamily="34" charset="0"/>
                <a:ea typeface="+mn-ea"/>
                <a:cs typeface="+mn-cs"/>
                <a:hlinkClick r:id="rId15"/>
              </a:rPr>
              <a:t>http://www.mofept.gov.pk/</a:t>
            </a:r>
            <a:r>
              <a:rPr lang="en-GB" sz="1200" kern="1200" dirty="0">
                <a:solidFill>
                  <a:srgbClr val="002060"/>
                </a:solidFill>
                <a:effectLst/>
                <a:latin typeface="Calibri" panose="020F0502020204030204" pitchFamily="34" charset="0"/>
                <a:ea typeface="+mn-ea"/>
                <a:cs typeface="+mn-cs"/>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en-GB" sz="1200" kern="1200" dirty="0">
                <a:solidFill>
                  <a:srgbClr val="002060"/>
                </a:solidFill>
                <a:effectLst/>
                <a:latin typeface="Calibri" panose="020F0502020204030204" pitchFamily="34" charset="0"/>
                <a:ea typeface="+mn-ea"/>
                <a:cs typeface="+mn-cs"/>
              </a:rPr>
              <a:t>Ministry of National Health Services Regulations and Coordination, Government of Pakistan </a:t>
            </a:r>
            <a:r>
              <a:rPr lang="en-GB" sz="1200" u="sng" kern="1200" dirty="0">
                <a:solidFill>
                  <a:srgbClr val="002060"/>
                </a:solidFill>
                <a:effectLst/>
                <a:latin typeface="Calibri" panose="020F0502020204030204" pitchFamily="34" charset="0"/>
                <a:ea typeface="+mn-ea"/>
                <a:cs typeface="+mn-cs"/>
                <a:hlinkClick r:id="rId16"/>
              </a:rPr>
              <a:t>https://nhsrc.gov.pk/</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en-GB" sz="1200" kern="1200" dirty="0">
                <a:solidFill>
                  <a:srgbClr val="002060"/>
                </a:solidFill>
                <a:effectLst/>
                <a:latin typeface="Calibri" panose="020F0502020204030204" pitchFamily="34" charset="0"/>
                <a:ea typeface="+mn-ea"/>
                <a:cs typeface="+mn-cs"/>
              </a:rPr>
              <a:t>Open Data, </a:t>
            </a:r>
            <a:r>
              <a:rPr lang="en-US" sz="1200" kern="1200" dirty="0">
                <a:solidFill>
                  <a:srgbClr val="002060"/>
                </a:solidFill>
                <a:effectLst/>
                <a:latin typeface="Calibri" panose="020F0502020204030204" pitchFamily="34" charset="0"/>
                <a:ea typeface="+mn-ea"/>
                <a:cs typeface="+mn-cs"/>
              </a:rPr>
              <a:t>National Center for Big Data and Cloud Computing (NCBC), Lahore University of Management Sciences (LUMS) and Higher Education Commission (HEC), </a:t>
            </a:r>
            <a:r>
              <a:rPr lang="en-US" sz="1200" u="sng" kern="1200" dirty="0">
                <a:solidFill>
                  <a:srgbClr val="002060"/>
                </a:solidFill>
                <a:effectLst/>
                <a:latin typeface="Calibri" panose="020F0502020204030204" pitchFamily="34" charset="0"/>
                <a:ea typeface="+mn-ea"/>
                <a:cs typeface="+mn-cs"/>
                <a:hlinkClick r:id="rId17"/>
              </a:rPr>
              <a:t>https://opendata.com.pk/</a:t>
            </a:r>
            <a:r>
              <a:rPr lang="en-US" sz="1200" kern="1200" dirty="0">
                <a:solidFill>
                  <a:srgbClr val="002060"/>
                </a:solidFill>
                <a:effectLst/>
                <a:latin typeface="Calibri" panose="020F0502020204030204" pitchFamily="34" charset="0"/>
                <a:ea typeface="+mn-ea"/>
                <a:cs typeface="+mn-cs"/>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en-GB" sz="1200" kern="1200" dirty="0">
                <a:solidFill>
                  <a:srgbClr val="002060"/>
                </a:solidFill>
                <a:effectLst/>
                <a:latin typeface="Calibri" panose="020F0502020204030204" pitchFamily="34" charset="0"/>
                <a:ea typeface="+mn-ea"/>
                <a:cs typeface="+mn-cs"/>
              </a:rPr>
              <a:t>Pakistan Bureau of Statistics </a:t>
            </a:r>
            <a:r>
              <a:rPr lang="en-GB" sz="1200" u="sng" kern="1200" dirty="0">
                <a:solidFill>
                  <a:srgbClr val="002060"/>
                </a:solidFill>
                <a:effectLst/>
                <a:latin typeface="Calibri" panose="020F0502020204030204" pitchFamily="34" charset="0"/>
                <a:ea typeface="+mn-ea"/>
                <a:cs typeface="+mn-cs"/>
                <a:hlinkClick r:id="rId18"/>
              </a:rPr>
              <a:t>https://www.pbs.gov.pk/</a:t>
            </a:r>
            <a:r>
              <a:rPr lang="en-GB" sz="1200" kern="1200" dirty="0">
                <a:solidFill>
                  <a:srgbClr val="002060"/>
                </a:solidFill>
                <a:effectLst/>
                <a:latin typeface="Calibri" panose="020F0502020204030204" pitchFamily="34" charset="0"/>
                <a:ea typeface="+mn-ea"/>
                <a:cs typeface="+mn-cs"/>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en-GB" sz="1200" kern="1200" dirty="0">
                <a:solidFill>
                  <a:srgbClr val="002060"/>
                </a:solidFill>
                <a:effectLst/>
                <a:latin typeface="Calibri" panose="020F0502020204030204" pitchFamily="34" charset="0"/>
                <a:ea typeface="+mn-ea"/>
                <a:cs typeface="+mn-cs"/>
              </a:rPr>
              <a:t>UN Data </a:t>
            </a:r>
            <a:r>
              <a:rPr lang="en-GB" sz="1200" u="sng" kern="1200" dirty="0">
                <a:solidFill>
                  <a:srgbClr val="002060"/>
                </a:solidFill>
                <a:effectLst/>
                <a:latin typeface="Calibri" panose="020F0502020204030204" pitchFamily="34" charset="0"/>
                <a:ea typeface="+mn-ea"/>
                <a:cs typeface="+mn-cs"/>
                <a:hlinkClick r:id="rId19"/>
              </a:rPr>
              <a:t>https://data.un.org/</a:t>
            </a:r>
            <a:r>
              <a:rPr lang="en-GB" sz="1200" kern="1200" dirty="0">
                <a:solidFill>
                  <a:srgbClr val="002060"/>
                </a:solidFill>
                <a:effectLst/>
                <a:latin typeface="Calibri" panose="020F0502020204030204" pitchFamily="34" charset="0"/>
                <a:ea typeface="+mn-ea"/>
                <a:cs typeface="+mn-cs"/>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en-GB" sz="1200" kern="1200" dirty="0">
                <a:solidFill>
                  <a:srgbClr val="002060"/>
                </a:solidFill>
                <a:effectLst/>
                <a:latin typeface="Calibri" panose="020F0502020204030204" pitchFamily="34" charset="0"/>
                <a:ea typeface="+mn-ea"/>
                <a:cs typeface="+mn-cs"/>
              </a:rPr>
              <a:t>UNFPA Pakistan </a:t>
            </a:r>
            <a:r>
              <a:rPr lang="en-GB" sz="1200" u="sng" kern="1200" dirty="0">
                <a:solidFill>
                  <a:srgbClr val="002060"/>
                </a:solidFill>
                <a:effectLst/>
                <a:latin typeface="Calibri" panose="020F0502020204030204" pitchFamily="34" charset="0"/>
                <a:ea typeface="+mn-ea"/>
                <a:cs typeface="+mn-cs"/>
                <a:hlinkClick r:id="rId20"/>
              </a:rPr>
              <a:t>https://pakistan.unfpa.org/en</a:t>
            </a:r>
            <a:r>
              <a:rPr lang="en-GB" sz="1200" kern="1200" dirty="0">
                <a:solidFill>
                  <a:srgbClr val="002060"/>
                </a:solidFill>
                <a:effectLst/>
                <a:latin typeface="Calibri" panose="020F0502020204030204" pitchFamily="34" charset="0"/>
                <a:ea typeface="+mn-ea"/>
                <a:cs typeface="+mn-cs"/>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en-GB" sz="1200" kern="1200" dirty="0">
                <a:solidFill>
                  <a:srgbClr val="002060"/>
                </a:solidFill>
                <a:effectLst/>
                <a:latin typeface="Calibri" panose="020F0502020204030204" pitchFamily="34" charset="0"/>
                <a:ea typeface="+mn-ea"/>
                <a:cs typeface="+mn-cs"/>
              </a:rPr>
              <a:t>United Nations Sustainable Development Goals SDG Indicator Database </a:t>
            </a:r>
            <a:r>
              <a:rPr lang="en-GB" sz="1200" u="sng" kern="1200" dirty="0">
                <a:solidFill>
                  <a:srgbClr val="002060"/>
                </a:solidFill>
                <a:effectLst/>
                <a:latin typeface="Calibri" panose="020F0502020204030204" pitchFamily="34" charset="0"/>
                <a:ea typeface="+mn-ea"/>
                <a:cs typeface="+mn-cs"/>
                <a:hlinkClick r:id="rId21"/>
              </a:rPr>
              <a:t>https://unstats.un.org/sdgs/dataportal</a:t>
            </a:r>
            <a:r>
              <a:rPr lang="en-GB" sz="1200" kern="1200" dirty="0">
                <a:solidFill>
                  <a:srgbClr val="002060"/>
                </a:solidFill>
                <a:effectLst/>
                <a:latin typeface="Calibri" panose="020F0502020204030204" pitchFamily="34" charset="0"/>
                <a:ea typeface="+mn-ea"/>
                <a:cs typeface="+mn-cs"/>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en-GB" sz="1200" kern="1200" dirty="0">
                <a:solidFill>
                  <a:srgbClr val="002060"/>
                </a:solidFill>
                <a:effectLst/>
                <a:latin typeface="Calibri" panose="020F0502020204030204" pitchFamily="34" charset="0"/>
                <a:ea typeface="+mn-ea"/>
                <a:cs typeface="+mn-cs"/>
              </a:rPr>
              <a:t>World Bank Open Data </a:t>
            </a:r>
            <a:r>
              <a:rPr lang="en-GB" sz="1200" u="sng" kern="1200" dirty="0">
                <a:solidFill>
                  <a:srgbClr val="002060"/>
                </a:solidFill>
                <a:effectLst/>
                <a:latin typeface="Calibri" panose="020F0502020204030204" pitchFamily="34" charset="0"/>
                <a:ea typeface="+mn-ea"/>
                <a:cs typeface="+mn-cs"/>
                <a:hlinkClick r:id="rId22"/>
              </a:rPr>
              <a:t>https://data.worldbank.org/</a:t>
            </a:r>
            <a:r>
              <a:rPr lang="en-GB" sz="1200" kern="1200" dirty="0">
                <a:solidFill>
                  <a:srgbClr val="002060"/>
                </a:solidFill>
                <a:effectLst/>
                <a:latin typeface="Calibri" panose="020F0502020204030204" pitchFamily="34" charset="0"/>
                <a:ea typeface="+mn-ea"/>
                <a:cs typeface="+mn-cs"/>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en-GB" sz="1200" kern="1200" dirty="0">
                <a:solidFill>
                  <a:srgbClr val="002060"/>
                </a:solidFill>
                <a:effectLst/>
                <a:latin typeface="Calibri" panose="020F0502020204030204" pitchFamily="34" charset="0"/>
                <a:ea typeface="+mn-ea"/>
                <a:cs typeface="+mn-cs"/>
              </a:rPr>
              <a:t>Youth Parliament Pakistan, </a:t>
            </a:r>
            <a:r>
              <a:rPr lang="en-GB" sz="1200" u="sng" kern="1200" dirty="0">
                <a:solidFill>
                  <a:srgbClr val="002060"/>
                </a:solidFill>
                <a:effectLst/>
                <a:latin typeface="Calibri" panose="020F0502020204030204" pitchFamily="34" charset="0"/>
                <a:ea typeface="+mn-ea"/>
                <a:cs typeface="+mn-cs"/>
                <a:hlinkClick r:id="rId23"/>
              </a:rPr>
              <a:t>https://youthparliament.pk/</a:t>
            </a:r>
            <a:r>
              <a:rPr lang="en-GB" sz="1200" kern="1200" dirty="0">
                <a:solidFill>
                  <a:srgbClr val="002060"/>
                </a:solidFill>
                <a:effectLst/>
                <a:latin typeface="Calibri" panose="020F0502020204030204" pitchFamily="34" charset="0"/>
                <a:ea typeface="+mn-ea"/>
                <a:cs typeface="+mn-cs"/>
              </a:rPr>
              <a:t>  </a:t>
            </a:r>
            <a:endParaRPr lang="en-US" b="1" dirty="0">
              <a:solidFill>
                <a:srgbClr val="002060"/>
              </a:solidFill>
            </a:endParaRPr>
          </a:p>
        </p:txBody>
      </p:sp>
      <p:pic>
        <p:nvPicPr>
          <p:cNvPr id="2" name="Audio 1">
            <a:hlinkClick r:id="" action="ppaction://media"/>
            <a:extLst>
              <a:ext uri="{FF2B5EF4-FFF2-40B4-BE49-F238E27FC236}">
                <a16:creationId xmlns:a16="http://schemas.microsoft.com/office/drawing/2014/main" id="{6D46B1B7-F52B-41FE-9F81-EB53E7DD62B4}"/>
              </a:ext>
            </a:extLst>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11628438" y="6294438"/>
            <a:ext cx="347662" cy="347662"/>
          </a:xfrm>
          <a:prstGeom prst="rect">
            <a:avLst/>
          </a:prstGeom>
        </p:spPr>
      </p:pic>
    </p:spTree>
    <p:extLst>
      <p:ext uri="{BB962C8B-B14F-4D97-AF65-F5344CB8AC3E}">
        <p14:creationId xmlns:p14="http://schemas.microsoft.com/office/powerpoint/2010/main" val="2102628374"/>
      </p:ext>
    </p:extLst>
  </p:cSld>
  <p:clrMapOvr>
    <a:masterClrMapping/>
  </p:clrMapOvr>
  <mc:AlternateContent xmlns:mc="http://schemas.openxmlformats.org/markup-compatibility/2006" xmlns:p14="http://schemas.microsoft.com/office/powerpoint/2010/main">
    <mc:Choice Requires="p14">
      <p:transition spd="slow" p14:dur="2000" advTm="15756"/>
    </mc:Choice>
    <mc:Fallback xmlns="">
      <p:transition spd="slow" advTm="157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D1EBD4-70CF-4CB3-8FDA-BF0A999306D6}"/>
              </a:ext>
            </a:extLst>
          </p:cNvPr>
          <p:cNvPicPr>
            <a:picLocks noChangeAspect="1"/>
          </p:cNvPicPr>
          <p:nvPr/>
        </p:nvPicPr>
        <p:blipFill>
          <a:blip r:embed="rId5"/>
          <a:stretch>
            <a:fillRect/>
          </a:stretch>
        </p:blipFill>
        <p:spPr>
          <a:xfrm>
            <a:off x="3527" y="3067"/>
            <a:ext cx="12188473" cy="6858098"/>
          </a:xfrm>
          <a:prstGeom prst="rect">
            <a:avLst/>
          </a:prstGeom>
        </p:spPr>
      </p:pic>
      <p:pic>
        <p:nvPicPr>
          <p:cNvPr id="5" name="Picture 4">
            <a:extLst>
              <a:ext uri="{FF2B5EF4-FFF2-40B4-BE49-F238E27FC236}">
                <a16:creationId xmlns:a16="http://schemas.microsoft.com/office/drawing/2014/main" id="{4B3F0253-18D4-42A2-8120-2DA6AC929B41}"/>
              </a:ext>
            </a:extLst>
          </p:cNvPr>
          <p:cNvPicPr>
            <a:picLocks noChangeAspect="1"/>
          </p:cNvPicPr>
          <p:nvPr/>
        </p:nvPicPr>
        <p:blipFill rotWithShape="1">
          <a:blip r:embed="rId6">
            <a:extLst>
              <a:ext uri="{28A0092B-C50C-407E-A947-70E740481C1C}">
                <a14:useLocalDpi xmlns:a14="http://schemas.microsoft.com/office/drawing/2010/main" val="0"/>
              </a:ext>
            </a:extLst>
          </a:blip>
          <a:srcRect l="86308" t="76923"/>
          <a:stretch/>
        </p:blipFill>
        <p:spPr>
          <a:xfrm>
            <a:off x="10522634" y="5275384"/>
            <a:ext cx="1669366" cy="1582615"/>
          </a:xfrm>
          <a:prstGeom prst="rect">
            <a:avLst/>
          </a:prstGeom>
        </p:spPr>
      </p:pic>
      <p:pic>
        <p:nvPicPr>
          <p:cNvPr id="11" name="Picture 10">
            <a:extLst>
              <a:ext uri="{FF2B5EF4-FFF2-40B4-BE49-F238E27FC236}">
                <a16:creationId xmlns:a16="http://schemas.microsoft.com/office/drawing/2014/main" id="{721C791B-5F99-4FFA-ADA2-68A2714C1A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485693"/>
            <a:ext cx="6096002" cy="1247857"/>
          </a:xfrm>
          <a:prstGeom prst="rect">
            <a:avLst/>
          </a:prstGeom>
        </p:spPr>
      </p:pic>
      <p:sp>
        <p:nvSpPr>
          <p:cNvPr id="6" name="TextBox 5">
            <a:extLst>
              <a:ext uri="{FF2B5EF4-FFF2-40B4-BE49-F238E27FC236}">
                <a16:creationId xmlns:a16="http://schemas.microsoft.com/office/drawing/2014/main" id="{E660B420-33C3-4E8A-A42A-912688B22AB8}"/>
              </a:ext>
            </a:extLst>
          </p:cNvPr>
          <p:cNvSpPr txBox="1"/>
          <p:nvPr/>
        </p:nvSpPr>
        <p:spPr>
          <a:xfrm>
            <a:off x="482990" y="786455"/>
            <a:ext cx="3062068" cy="646331"/>
          </a:xfrm>
          <a:prstGeom prst="rect">
            <a:avLst/>
          </a:prstGeom>
          <a:noFill/>
        </p:spPr>
        <p:txBody>
          <a:bodyPr wrap="square" rtlCol="0">
            <a:spAutoFit/>
          </a:bodyPr>
          <a:lstStyle/>
          <a:p>
            <a:r>
              <a:rPr lang="en-GB" sz="3600" b="1" dirty="0">
                <a:solidFill>
                  <a:schemeClr val="bg1"/>
                </a:solidFill>
              </a:rPr>
              <a:t>Course Plan</a:t>
            </a:r>
          </a:p>
        </p:txBody>
      </p:sp>
      <p:pic>
        <p:nvPicPr>
          <p:cNvPr id="12" name="Picture 11">
            <a:extLst>
              <a:ext uri="{FF2B5EF4-FFF2-40B4-BE49-F238E27FC236}">
                <a16:creationId xmlns:a16="http://schemas.microsoft.com/office/drawing/2014/main" id="{7CF2B238-059A-4E40-9D2F-B4FAFD7BFBC0}"/>
              </a:ext>
            </a:extLst>
          </p:cNvPr>
          <p:cNvPicPr>
            <a:picLocks noChangeAspect="1"/>
          </p:cNvPicPr>
          <p:nvPr/>
        </p:nvPicPr>
        <p:blipFill rotWithShape="1">
          <a:blip r:embed="rId6">
            <a:extLst>
              <a:ext uri="{28A0092B-C50C-407E-A947-70E740481C1C}">
                <a14:useLocalDpi xmlns:a14="http://schemas.microsoft.com/office/drawing/2010/main" val="0"/>
              </a:ext>
            </a:extLst>
          </a:blip>
          <a:srcRect t="78803" r="90077"/>
          <a:stretch/>
        </p:blipFill>
        <p:spPr>
          <a:xfrm rot="2981080">
            <a:off x="5818154" y="-162152"/>
            <a:ext cx="1209821" cy="1453662"/>
          </a:xfrm>
          <a:prstGeom prst="rect">
            <a:avLst/>
          </a:prstGeom>
        </p:spPr>
      </p:pic>
      <p:pic>
        <p:nvPicPr>
          <p:cNvPr id="13" name="Picture 12">
            <a:extLst>
              <a:ext uri="{FF2B5EF4-FFF2-40B4-BE49-F238E27FC236}">
                <a16:creationId xmlns:a16="http://schemas.microsoft.com/office/drawing/2014/main" id="{D315C056-AA67-4144-932C-5CC496C6B8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518" y="5757857"/>
            <a:ext cx="749777" cy="734198"/>
          </a:xfrm>
          <a:prstGeom prst="rect">
            <a:avLst/>
          </a:prstGeom>
        </p:spPr>
      </p:pic>
      <p:pic>
        <p:nvPicPr>
          <p:cNvPr id="14" name="Picture 13">
            <a:extLst>
              <a:ext uri="{FF2B5EF4-FFF2-40B4-BE49-F238E27FC236}">
                <a16:creationId xmlns:a16="http://schemas.microsoft.com/office/drawing/2014/main" id="{CC73D6C5-1E3E-461B-9D90-B85B7C8921F6}"/>
              </a:ext>
            </a:extLst>
          </p:cNvPr>
          <p:cNvPicPr>
            <a:picLocks noChangeAspect="1"/>
          </p:cNvPicPr>
          <p:nvPr/>
        </p:nvPicPr>
        <p:blipFill>
          <a:blip r:embed="rId9"/>
          <a:stretch>
            <a:fillRect/>
          </a:stretch>
        </p:blipFill>
        <p:spPr>
          <a:xfrm>
            <a:off x="11226017" y="406689"/>
            <a:ext cx="537119" cy="1089487"/>
          </a:xfrm>
          <a:prstGeom prst="rect">
            <a:avLst/>
          </a:prstGeom>
        </p:spPr>
      </p:pic>
      <p:sp>
        <p:nvSpPr>
          <p:cNvPr id="10" name="TextBox 9">
            <a:extLst>
              <a:ext uri="{FF2B5EF4-FFF2-40B4-BE49-F238E27FC236}">
                <a16:creationId xmlns:a16="http://schemas.microsoft.com/office/drawing/2014/main" id="{CB204622-B40F-4B07-9A1C-9D899971140A}"/>
              </a:ext>
            </a:extLst>
          </p:cNvPr>
          <p:cNvSpPr txBox="1"/>
          <p:nvPr/>
        </p:nvSpPr>
        <p:spPr>
          <a:xfrm>
            <a:off x="222324" y="1479763"/>
            <a:ext cx="4907168" cy="4278094"/>
          </a:xfrm>
          <a:prstGeom prst="rect">
            <a:avLst/>
          </a:prstGeom>
          <a:noFill/>
        </p:spPr>
        <p:txBody>
          <a:bodyPr wrap="square" rtlCol="0">
            <a:spAutoFit/>
          </a:bodyPr>
          <a:lstStyle/>
          <a:p>
            <a:r>
              <a:rPr lang="en-US" sz="1600" b="1" dirty="0">
                <a:solidFill>
                  <a:srgbClr val="002060"/>
                </a:solidFill>
              </a:rPr>
              <a:t>Section 1</a:t>
            </a:r>
          </a:p>
          <a:p>
            <a:r>
              <a:rPr lang="en-US" sz="1600" b="1" dirty="0">
                <a:solidFill>
                  <a:srgbClr val="002060"/>
                </a:solidFill>
              </a:rPr>
              <a:t>Youth Data Literacy Essentials</a:t>
            </a:r>
          </a:p>
          <a:p>
            <a:pPr marL="285750" indent="-285750">
              <a:buFont typeface="Arial" panose="020B0604020202020204" pitchFamily="34" charset="0"/>
              <a:buChar char="•"/>
            </a:pPr>
            <a:r>
              <a:rPr lang="en-US" sz="1600" dirty="0">
                <a:solidFill>
                  <a:srgbClr val="002060"/>
                </a:solidFill>
              </a:rPr>
              <a:t>What are Data?</a:t>
            </a:r>
          </a:p>
          <a:p>
            <a:pPr marL="285750" indent="-285750">
              <a:buFont typeface="Arial" panose="020B0604020202020204" pitchFamily="34" charset="0"/>
              <a:buChar char="•"/>
            </a:pPr>
            <a:r>
              <a:rPr lang="en-US" sz="1600" dirty="0">
                <a:solidFill>
                  <a:srgbClr val="002060"/>
                </a:solidFill>
              </a:rPr>
              <a:t>What are the different types of data?</a:t>
            </a:r>
          </a:p>
          <a:p>
            <a:pPr marL="285750" indent="-285750">
              <a:buFont typeface="Arial" panose="020B0604020202020204" pitchFamily="34" charset="0"/>
              <a:buChar char="•"/>
            </a:pPr>
            <a:r>
              <a:rPr lang="en-US" sz="1600" dirty="0">
                <a:solidFill>
                  <a:srgbClr val="002060"/>
                </a:solidFill>
              </a:rPr>
              <a:t>What is youth data literacy?</a:t>
            </a:r>
          </a:p>
          <a:p>
            <a:pPr marL="285750" indent="-285750">
              <a:buFont typeface="Arial" panose="020B0604020202020204" pitchFamily="34" charset="0"/>
              <a:buChar char="•"/>
            </a:pPr>
            <a:r>
              <a:rPr lang="en-US" sz="1600" dirty="0">
                <a:solidFill>
                  <a:srgbClr val="002060"/>
                </a:solidFill>
              </a:rPr>
              <a:t>Why does it matter?</a:t>
            </a:r>
          </a:p>
          <a:p>
            <a:pPr marL="285750" indent="-285750">
              <a:buFont typeface="Arial" panose="020B0604020202020204" pitchFamily="34" charset="0"/>
              <a:buChar char="•"/>
            </a:pPr>
            <a:r>
              <a:rPr lang="en-US" sz="1600" dirty="0">
                <a:solidFill>
                  <a:srgbClr val="002060"/>
                </a:solidFill>
              </a:rPr>
              <a:t>Which data do I choose to focus on?</a:t>
            </a:r>
          </a:p>
          <a:p>
            <a:endParaRPr lang="en-US" sz="1600" b="1" dirty="0">
              <a:solidFill>
                <a:srgbClr val="002060"/>
              </a:solidFill>
            </a:endParaRPr>
          </a:p>
          <a:p>
            <a:endParaRPr lang="en-US" sz="1600" b="1" dirty="0">
              <a:solidFill>
                <a:srgbClr val="002060"/>
              </a:solidFill>
            </a:endParaRPr>
          </a:p>
          <a:p>
            <a:r>
              <a:rPr lang="en-US" sz="1600" b="1" dirty="0">
                <a:solidFill>
                  <a:srgbClr val="002060"/>
                </a:solidFill>
              </a:rPr>
              <a:t>Section 2</a:t>
            </a:r>
          </a:p>
          <a:p>
            <a:r>
              <a:rPr lang="en-US" sz="1600" b="1" dirty="0">
                <a:solidFill>
                  <a:srgbClr val="002060"/>
                </a:solidFill>
              </a:rPr>
              <a:t>How to navigate Youth Data</a:t>
            </a:r>
          </a:p>
          <a:p>
            <a:pPr marL="285750" indent="-285750">
              <a:buFont typeface="Arial" panose="020B0604020202020204" pitchFamily="34" charset="0"/>
              <a:buChar char="•"/>
            </a:pPr>
            <a:r>
              <a:rPr lang="en-US" sz="1600" dirty="0">
                <a:solidFill>
                  <a:srgbClr val="002060"/>
                </a:solidFill>
              </a:rPr>
              <a:t>Where is reliable youth data found?</a:t>
            </a:r>
          </a:p>
          <a:p>
            <a:pPr marL="285750" indent="-285750">
              <a:buFont typeface="Arial" panose="020B0604020202020204" pitchFamily="34" charset="0"/>
              <a:buChar char="•"/>
            </a:pPr>
            <a:r>
              <a:rPr lang="en-US" sz="1600" dirty="0">
                <a:solidFill>
                  <a:srgbClr val="002060"/>
                </a:solidFill>
              </a:rPr>
              <a:t>Some basic analysis terms</a:t>
            </a:r>
          </a:p>
          <a:p>
            <a:pPr marL="285750" indent="-285750">
              <a:buFont typeface="Arial" panose="020B0604020202020204" pitchFamily="34" charset="0"/>
              <a:buChar char="•"/>
            </a:pPr>
            <a:r>
              <a:rPr lang="en-US" sz="1600" dirty="0">
                <a:solidFill>
                  <a:srgbClr val="002060"/>
                </a:solidFill>
              </a:rPr>
              <a:t>How can youth data be understood?</a:t>
            </a:r>
          </a:p>
          <a:p>
            <a:pPr marL="285750" indent="-285750">
              <a:buFont typeface="Arial" panose="020B0604020202020204" pitchFamily="34" charset="0"/>
              <a:buChar char="•"/>
            </a:pPr>
            <a:r>
              <a:rPr lang="en-US" sz="1600" dirty="0">
                <a:solidFill>
                  <a:srgbClr val="002060"/>
                </a:solidFill>
              </a:rPr>
              <a:t>How to create new data?</a:t>
            </a:r>
          </a:p>
          <a:p>
            <a:pPr marL="285750" indent="-285750">
              <a:buFont typeface="Arial" panose="020B0604020202020204" pitchFamily="34" charset="0"/>
              <a:buChar char="•"/>
            </a:pPr>
            <a:r>
              <a:rPr lang="en-US" sz="1600" dirty="0">
                <a:solidFill>
                  <a:srgbClr val="002060"/>
                </a:solidFill>
              </a:rPr>
              <a:t>What is data privacy?</a:t>
            </a:r>
          </a:p>
          <a:p>
            <a:pPr marL="285750" indent="-285750">
              <a:buFont typeface="Arial" panose="020B0604020202020204" pitchFamily="34" charset="0"/>
              <a:buChar char="•"/>
            </a:pPr>
            <a:r>
              <a:rPr lang="en-US" sz="1600" dirty="0">
                <a:solidFill>
                  <a:srgbClr val="002060"/>
                </a:solidFill>
              </a:rPr>
              <a:t>What is data sovereignty?</a:t>
            </a:r>
          </a:p>
        </p:txBody>
      </p:sp>
      <p:sp>
        <p:nvSpPr>
          <p:cNvPr id="15" name="TextBox 14">
            <a:extLst>
              <a:ext uri="{FF2B5EF4-FFF2-40B4-BE49-F238E27FC236}">
                <a16:creationId xmlns:a16="http://schemas.microsoft.com/office/drawing/2014/main" id="{C69E80DD-B0F0-4D18-A0C2-CA5D3F0F2221}"/>
              </a:ext>
            </a:extLst>
          </p:cNvPr>
          <p:cNvSpPr txBox="1"/>
          <p:nvPr/>
        </p:nvSpPr>
        <p:spPr>
          <a:xfrm>
            <a:off x="5812910" y="1479763"/>
            <a:ext cx="5950226" cy="2831544"/>
          </a:xfrm>
          <a:prstGeom prst="rect">
            <a:avLst/>
          </a:prstGeom>
          <a:noFill/>
        </p:spPr>
        <p:txBody>
          <a:bodyPr wrap="square" rtlCol="0">
            <a:spAutoFit/>
          </a:bodyPr>
          <a:lstStyle/>
          <a:p>
            <a:r>
              <a:rPr lang="en-US" sz="1600" b="1" dirty="0">
                <a:solidFill>
                  <a:srgbClr val="002060"/>
                </a:solidFill>
              </a:rPr>
              <a:t>Section 3</a:t>
            </a:r>
          </a:p>
          <a:p>
            <a:r>
              <a:rPr lang="en-US" sz="1600" b="1" dirty="0">
                <a:solidFill>
                  <a:srgbClr val="002060"/>
                </a:solidFill>
              </a:rPr>
              <a:t>How to use youth data effectively</a:t>
            </a:r>
          </a:p>
          <a:p>
            <a:pPr marL="285750" indent="-285750">
              <a:buFont typeface="Arial" panose="020B0604020202020204" pitchFamily="34" charset="0"/>
              <a:buChar char="•"/>
            </a:pPr>
            <a:r>
              <a:rPr lang="en-US" sz="1600" dirty="0">
                <a:solidFill>
                  <a:srgbClr val="002060"/>
                </a:solidFill>
              </a:rPr>
              <a:t>Why do you need data?</a:t>
            </a:r>
          </a:p>
          <a:p>
            <a:pPr marL="285750" indent="-285750">
              <a:buFont typeface="Arial" panose="020B0604020202020204" pitchFamily="34" charset="0"/>
              <a:buChar char="•"/>
            </a:pPr>
            <a:r>
              <a:rPr lang="en-US" sz="1600" dirty="0">
                <a:solidFill>
                  <a:srgbClr val="002060"/>
                </a:solidFill>
              </a:rPr>
              <a:t>How can youth data be used to influence change?</a:t>
            </a:r>
          </a:p>
          <a:p>
            <a:pPr marL="285750" indent="-285750">
              <a:buFont typeface="Arial" panose="020B0604020202020204" pitchFamily="34" charset="0"/>
              <a:buChar char="•"/>
            </a:pPr>
            <a:r>
              <a:rPr lang="en-US" sz="1600" dirty="0">
                <a:solidFill>
                  <a:srgbClr val="002060"/>
                </a:solidFill>
              </a:rPr>
              <a:t>How to identify stakeholders</a:t>
            </a:r>
          </a:p>
          <a:p>
            <a:pPr marL="285750" indent="-285750">
              <a:buFont typeface="Arial" panose="020B0604020202020204" pitchFamily="34" charset="0"/>
              <a:buChar char="•"/>
            </a:pPr>
            <a:r>
              <a:rPr lang="en-US" sz="1600" dirty="0">
                <a:solidFill>
                  <a:srgbClr val="002060"/>
                </a:solidFill>
              </a:rPr>
              <a:t>How can youth data be communicated effectively?</a:t>
            </a:r>
          </a:p>
          <a:p>
            <a:endParaRPr lang="en-US" sz="1600" dirty="0">
              <a:solidFill>
                <a:srgbClr val="002060"/>
              </a:solidFill>
            </a:endParaRPr>
          </a:p>
          <a:p>
            <a:r>
              <a:rPr lang="en-US" sz="1600" b="1" dirty="0">
                <a:solidFill>
                  <a:srgbClr val="002060"/>
                </a:solidFill>
              </a:rPr>
              <a:t>Assessment </a:t>
            </a:r>
          </a:p>
          <a:p>
            <a:r>
              <a:rPr lang="en-US" sz="1600" dirty="0">
                <a:solidFill>
                  <a:srgbClr val="002060"/>
                </a:solidFill>
              </a:rPr>
              <a:t>Online Quiz (100% weightage for certificate of qualification) </a:t>
            </a:r>
          </a:p>
          <a:p>
            <a:endParaRPr lang="en-US" sz="1600" dirty="0">
              <a:solidFill>
                <a:srgbClr val="002060"/>
              </a:solidFill>
            </a:endParaRPr>
          </a:p>
          <a:p>
            <a:endParaRPr lang="en-US" b="1" dirty="0">
              <a:solidFill>
                <a:srgbClr val="002060"/>
              </a:solidFill>
            </a:endParaRPr>
          </a:p>
        </p:txBody>
      </p:sp>
      <p:pic>
        <p:nvPicPr>
          <p:cNvPr id="3" name="Audio 2">
            <a:hlinkClick r:id="" action="ppaction://media"/>
            <a:extLst>
              <a:ext uri="{FF2B5EF4-FFF2-40B4-BE49-F238E27FC236}">
                <a16:creationId xmlns:a16="http://schemas.microsoft.com/office/drawing/2014/main" id="{E7B96489-DB69-49E1-B69D-B2B4C2905B8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628438" y="6294438"/>
            <a:ext cx="347662" cy="347662"/>
          </a:xfrm>
          <a:prstGeom prst="rect">
            <a:avLst/>
          </a:prstGeom>
        </p:spPr>
      </p:pic>
    </p:spTree>
    <p:extLst>
      <p:ext uri="{BB962C8B-B14F-4D97-AF65-F5344CB8AC3E}">
        <p14:creationId xmlns:p14="http://schemas.microsoft.com/office/powerpoint/2010/main" val="4021953569"/>
      </p:ext>
    </p:extLst>
  </p:cSld>
  <p:clrMapOvr>
    <a:masterClrMapping/>
  </p:clrMapOvr>
  <mc:AlternateContent xmlns:mc="http://schemas.openxmlformats.org/markup-compatibility/2006">
    <mc:Choice xmlns:p14="http://schemas.microsoft.com/office/powerpoint/2010/main" Requires="p14">
      <p:transition spd="slow" p14:dur="2000" advTm="22742"/>
    </mc:Choice>
    <mc:Fallback>
      <p:transition spd="slow" advTm="227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D1EBD4-70CF-4CB3-8FDA-BF0A999306D6}"/>
              </a:ext>
            </a:extLst>
          </p:cNvPr>
          <p:cNvPicPr>
            <a:picLocks noChangeAspect="1"/>
          </p:cNvPicPr>
          <p:nvPr/>
        </p:nvPicPr>
        <p:blipFill>
          <a:blip r:embed="rId4"/>
          <a:stretch>
            <a:fillRect/>
          </a:stretch>
        </p:blipFill>
        <p:spPr>
          <a:xfrm>
            <a:off x="3527" y="3067"/>
            <a:ext cx="12188473" cy="6858098"/>
          </a:xfrm>
          <a:prstGeom prst="rect">
            <a:avLst/>
          </a:prstGeom>
        </p:spPr>
      </p:pic>
      <p:pic>
        <p:nvPicPr>
          <p:cNvPr id="5" name="Picture 4">
            <a:extLst>
              <a:ext uri="{FF2B5EF4-FFF2-40B4-BE49-F238E27FC236}">
                <a16:creationId xmlns:a16="http://schemas.microsoft.com/office/drawing/2014/main" id="{4B3F0253-18D4-42A2-8120-2DA6AC929B41}"/>
              </a:ext>
            </a:extLst>
          </p:cNvPr>
          <p:cNvPicPr>
            <a:picLocks noChangeAspect="1"/>
          </p:cNvPicPr>
          <p:nvPr/>
        </p:nvPicPr>
        <p:blipFill rotWithShape="1">
          <a:blip r:embed="rId5">
            <a:extLst>
              <a:ext uri="{28A0092B-C50C-407E-A947-70E740481C1C}">
                <a14:useLocalDpi xmlns:a14="http://schemas.microsoft.com/office/drawing/2010/main" val="0"/>
              </a:ext>
            </a:extLst>
          </a:blip>
          <a:srcRect l="86308" t="76923"/>
          <a:stretch/>
        </p:blipFill>
        <p:spPr>
          <a:xfrm>
            <a:off x="10522634" y="5275384"/>
            <a:ext cx="1669366" cy="1582615"/>
          </a:xfrm>
          <a:prstGeom prst="rect">
            <a:avLst/>
          </a:prstGeom>
        </p:spPr>
      </p:pic>
      <p:pic>
        <p:nvPicPr>
          <p:cNvPr id="11" name="Picture 10">
            <a:extLst>
              <a:ext uri="{FF2B5EF4-FFF2-40B4-BE49-F238E27FC236}">
                <a16:creationId xmlns:a16="http://schemas.microsoft.com/office/drawing/2014/main" id="{721C791B-5F99-4FFA-ADA2-68A2714C1A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485693"/>
            <a:ext cx="6096002" cy="1247857"/>
          </a:xfrm>
          <a:prstGeom prst="rect">
            <a:avLst/>
          </a:prstGeom>
        </p:spPr>
      </p:pic>
      <p:sp>
        <p:nvSpPr>
          <p:cNvPr id="6" name="TextBox 5">
            <a:extLst>
              <a:ext uri="{FF2B5EF4-FFF2-40B4-BE49-F238E27FC236}">
                <a16:creationId xmlns:a16="http://schemas.microsoft.com/office/drawing/2014/main" id="{E660B420-33C3-4E8A-A42A-912688B22AB8}"/>
              </a:ext>
            </a:extLst>
          </p:cNvPr>
          <p:cNvSpPr txBox="1"/>
          <p:nvPr/>
        </p:nvSpPr>
        <p:spPr>
          <a:xfrm>
            <a:off x="482990" y="786455"/>
            <a:ext cx="3062068" cy="646331"/>
          </a:xfrm>
          <a:prstGeom prst="rect">
            <a:avLst/>
          </a:prstGeom>
          <a:noFill/>
        </p:spPr>
        <p:txBody>
          <a:bodyPr wrap="square" rtlCol="0">
            <a:spAutoFit/>
          </a:bodyPr>
          <a:lstStyle/>
          <a:p>
            <a:r>
              <a:rPr lang="en-GB" sz="3600" b="1" dirty="0">
                <a:solidFill>
                  <a:schemeClr val="bg1"/>
                </a:solidFill>
              </a:rPr>
              <a:t>Section 1</a:t>
            </a:r>
          </a:p>
        </p:txBody>
      </p:sp>
      <p:pic>
        <p:nvPicPr>
          <p:cNvPr id="12" name="Picture 11">
            <a:extLst>
              <a:ext uri="{FF2B5EF4-FFF2-40B4-BE49-F238E27FC236}">
                <a16:creationId xmlns:a16="http://schemas.microsoft.com/office/drawing/2014/main" id="{7CF2B238-059A-4E40-9D2F-B4FAFD7BFBC0}"/>
              </a:ext>
            </a:extLst>
          </p:cNvPr>
          <p:cNvPicPr>
            <a:picLocks noChangeAspect="1"/>
          </p:cNvPicPr>
          <p:nvPr/>
        </p:nvPicPr>
        <p:blipFill rotWithShape="1">
          <a:blip r:embed="rId5">
            <a:extLst>
              <a:ext uri="{28A0092B-C50C-407E-A947-70E740481C1C}">
                <a14:useLocalDpi xmlns:a14="http://schemas.microsoft.com/office/drawing/2010/main" val="0"/>
              </a:ext>
            </a:extLst>
          </a:blip>
          <a:srcRect t="78803" r="90077"/>
          <a:stretch/>
        </p:blipFill>
        <p:spPr>
          <a:xfrm rot="2981080">
            <a:off x="5818154" y="-162152"/>
            <a:ext cx="1209821" cy="1453662"/>
          </a:xfrm>
          <a:prstGeom prst="rect">
            <a:avLst/>
          </a:prstGeom>
        </p:spPr>
      </p:pic>
      <p:pic>
        <p:nvPicPr>
          <p:cNvPr id="13" name="Picture 12">
            <a:extLst>
              <a:ext uri="{FF2B5EF4-FFF2-40B4-BE49-F238E27FC236}">
                <a16:creationId xmlns:a16="http://schemas.microsoft.com/office/drawing/2014/main" id="{D315C056-AA67-4144-932C-5CC496C6B8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518" y="5757857"/>
            <a:ext cx="749777" cy="734198"/>
          </a:xfrm>
          <a:prstGeom prst="rect">
            <a:avLst/>
          </a:prstGeom>
        </p:spPr>
      </p:pic>
      <p:pic>
        <p:nvPicPr>
          <p:cNvPr id="14" name="Picture 13">
            <a:extLst>
              <a:ext uri="{FF2B5EF4-FFF2-40B4-BE49-F238E27FC236}">
                <a16:creationId xmlns:a16="http://schemas.microsoft.com/office/drawing/2014/main" id="{CC73D6C5-1E3E-461B-9D90-B85B7C8921F6}"/>
              </a:ext>
            </a:extLst>
          </p:cNvPr>
          <p:cNvPicPr>
            <a:picLocks noChangeAspect="1"/>
          </p:cNvPicPr>
          <p:nvPr/>
        </p:nvPicPr>
        <p:blipFill>
          <a:blip r:embed="rId8"/>
          <a:stretch>
            <a:fillRect/>
          </a:stretch>
        </p:blipFill>
        <p:spPr>
          <a:xfrm>
            <a:off x="11226017" y="406689"/>
            <a:ext cx="537119" cy="1089487"/>
          </a:xfrm>
          <a:prstGeom prst="rect">
            <a:avLst/>
          </a:prstGeom>
        </p:spPr>
      </p:pic>
      <p:sp>
        <p:nvSpPr>
          <p:cNvPr id="10" name="TextBox 9">
            <a:extLst>
              <a:ext uri="{FF2B5EF4-FFF2-40B4-BE49-F238E27FC236}">
                <a16:creationId xmlns:a16="http://schemas.microsoft.com/office/drawing/2014/main" id="{CB204622-B40F-4B07-9A1C-9D899971140A}"/>
              </a:ext>
            </a:extLst>
          </p:cNvPr>
          <p:cNvSpPr txBox="1"/>
          <p:nvPr/>
        </p:nvSpPr>
        <p:spPr>
          <a:xfrm>
            <a:off x="3490018" y="3015955"/>
            <a:ext cx="4907168" cy="769441"/>
          </a:xfrm>
          <a:prstGeom prst="rect">
            <a:avLst/>
          </a:prstGeom>
          <a:noFill/>
        </p:spPr>
        <p:txBody>
          <a:bodyPr wrap="square" rtlCol="0">
            <a:spAutoFit/>
          </a:bodyPr>
          <a:lstStyle/>
          <a:p>
            <a:pPr algn="ctr"/>
            <a:r>
              <a:rPr lang="en-US" sz="2800" b="1" dirty="0">
                <a:solidFill>
                  <a:srgbClr val="002060"/>
                </a:solidFill>
              </a:rPr>
              <a:t>Youth Data Literacy Essentials</a:t>
            </a:r>
          </a:p>
          <a:p>
            <a:pPr marL="285750" indent="-285750" algn="ctr">
              <a:buFont typeface="Arial" panose="020B0604020202020204" pitchFamily="34" charset="0"/>
              <a:buChar char="•"/>
            </a:pPr>
            <a:endParaRPr lang="en-US" sz="1600" dirty="0">
              <a:solidFill>
                <a:srgbClr val="002060"/>
              </a:solidFill>
            </a:endParaRPr>
          </a:p>
        </p:txBody>
      </p:sp>
      <p:pic>
        <p:nvPicPr>
          <p:cNvPr id="3" name="Audio 2">
            <a:hlinkClick r:id="" action="ppaction://media"/>
            <a:extLst>
              <a:ext uri="{FF2B5EF4-FFF2-40B4-BE49-F238E27FC236}">
                <a16:creationId xmlns:a16="http://schemas.microsoft.com/office/drawing/2014/main" id="{87E5AB3A-BF1F-4D9A-9497-C3BBFB1E919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628438" y="6294438"/>
            <a:ext cx="347662" cy="347662"/>
          </a:xfrm>
          <a:prstGeom prst="rect">
            <a:avLst/>
          </a:prstGeom>
        </p:spPr>
      </p:pic>
    </p:spTree>
    <p:extLst>
      <p:ext uri="{BB962C8B-B14F-4D97-AF65-F5344CB8AC3E}">
        <p14:creationId xmlns:p14="http://schemas.microsoft.com/office/powerpoint/2010/main" val="415853409"/>
      </p:ext>
    </p:extLst>
  </p:cSld>
  <p:clrMapOvr>
    <a:masterClrMapping/>
  </p:clrMapOvr>
  <mc:AlternateContent xmlns:mc="http://schemas.openxmlformats.org/markup-compatibility/2006">
    <mc:Choice xmlns:p14="http://schemas.microsoft.com/office/powerpoint/2010/main" Requires="p14">
      <p:transition spd="slow" p14:dur="2000" advTm="4238"/>
    </mc:Choice>
    <mc:Fallback>
      <p:transition spd="slow" advTm="42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D1EBD4-70CF-4CB3-8FDA-BF0A999306D6}"/>
              </a:ext>
            </a:extLst>
          </p:cNvPr>
          <p:cNvPicPr>
            <a:picLocks noChangeAspect="1"/>
          </p:cNvPicPr>
          <p:nvPr/>
        </p:nvPicPr>
        <p:blipFill>
          <a:blip r:embed="rId5"/>
          <a:stretch>
            <a:fillRect/>
          </a:stretch>
        </p:blipFill>
        <p:spPr>
          <a:xfrm>
            <a:off x="3527" y="3067"/>
            <a:ext cx="12188473" cy="6858098"/>
          </a:xfrm>
          <a:prstGeom prst="rect">
            <a:avLst/>
          </a:prstGeom>
        </p:spPr>
      </p:pic>
      <p:pic>
        <p:nvPicPr>
          <p:cNvPr id="9" name="Picture 8">
            <a:extLst>
              <a:ext uri="{FF2B5EF4-FFF2-40B4-BE49-F238E27FC236}">
                <a16:creationId xmlns:a16="http://schemas.microsoft.com/office/drawing/2014/main" id="{4EDC612F-FCB7-4CB3-83E6-D90A747974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pic>
        <p:nvPicPr>
          <p:cNvPr id="6" name="Picture 5">
            <a:extLst>
              <a:ext uri="{FF2B5EF4-FFF2-40B4-BE49-F238E27FC236}">
                <a16:creationId xmlns:a16="http://schemas.microsoft.com/office/drawing/2014/main" id="{38EC04C7-7C74-44D0-8F80-A3E5BC400C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550" y="379055"/>
            <a:ext cx="6960035" cy="1925995"/>
          </a:xfrm>
          <a:prstGeom prst="rect">
            <a:avLst/>
          </a:prstGeom>
        </p:spPr>
      </p:pic>
      <p:sp>
        <p:nvSpPr>
          <p:cNvPr id="5" name="TextBox 4">
            <a:extLst>
              <a:ext uri="{FF2B5EF4-FFF2-40B4-BE49-F238E27FC236}">
                <a16:creationId xmlns:a16="http://schemas.microsoft.com/office/drawing/2014/main" id="{8624D023-2B91-4B77-A5EF-2DF5786BA63E}"/>
              </a:ext>
            </a:extLst>
          </p:cNvPr>
          <p:cNvSpPr txBox="1"/>
          <p:nvPr/>
        </p:nvSpPr>
        <p:spPr>
          <a:xfrm>
            <a:off x="468922" y="744252"/>
            <a:ext cx="5613010" cy="646331"/>
          </a:xfrm>
          <a:prstGeom prst="rect">
            <a:avLst/>
          </a:prstGeom>
          <a:noFill/>
        </p:spPr>
        <p:txBody>
          <a:bodyPr wrap="square" rtlCol="0">
            <a:spAutoFit/>
          </a:bodyPr>
          <a:lstStyle/>
          <a:p>
            <a:r>
              <a:rPr lang="en-GB" sz="3600" b="1" dirty="0">
                <a:solidFill>
                  <a:schemeClr val="bg1"/>
                </a:solidFill>
              </a:rPr>
              <a:t>What are Data?</a:t>
            </a:r>
          </a:p>
        </p:txBody>
      </p:sp>
      <p:pic>
        <p:nvPicPr>
          <p:cNvPr id="8" name="Picture 7">
            <a:extLst>
              <a:ext uri="{FF2B5EF4-FFF2-40B4-BE49-F238E27FC236}">
                <a16:creationId xmlns:a16="http://schemas.microsoft.com/office/drawing/2014/main" id="{E3A9B4B2-B31D-4E91-AFB6-C0613CA3C4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518" y="5757857"/>
            <a:ext cx="749777" cy="734198"/>
          </a:xfrm>
          <a:prstGeom prst="rect">
            <a:avLst/>
          </a:prstGeom>
        </p:spPr>
      </p:pic>
      <p:pic>
        <p:nvPicPr>
          <p:cNvPr id="11" name="Picture 10">
            <a:extLst>
              <a:ext uri="{FF2B5EF4-FFF2-40B4-BE49-F238E27FC236}">
                <a16:creationId xmlns:a16="http://schemas.microsoft.com/office/drawing/2014/main" id="{0A79044D-C274-4236-9053-03C92B7A7EFD}"/>
              </a:ext>
            </a:extLst>
          </p:cNvPr>
          <p:cNvPicPr>
            <a:picLocks noChangeAspect="1"/>
          </p:cNvPicPr>
          <p:nvPr/>
        </p:nvPicPr>
        <p:blipFill>
          <a:blip r:embed="rId9"/>
          <a:stretch>
            <a:fillRect/>
          </a:stretch>
        </p:blipFill>
        <p:spPr>
          <a:xfrm>
            <a:off x="11226017" y="406689"/>
            <a:ext cx="537119" cy="1089487"/>
          </a:xfrm>
          <a:prstGeom prst="rect">
            <a:avLst/>
          </a:prstGeom>
        </p:spPr>
      </p:pic>
      <p:sp>
        <p:nvSpPr>
          <p:cNvPr id="10" name="TextBox 9">
            <a:extLst>
              <a:ext uri="{FF2B5EF4-FFF2-40B4-BE49-F238E27FC236}">
                <a16:creationId xmlns:a16="http://schemas.microsoft.com/office/drawing/2014/main" id="{20E1451C-9DCD-48A2-BCF6-BEE7B2912BDC}"/>
              </a:ext>
            </a:extLst>
          </p:cNvPr>
          <p:cNvSpPr txBox="1"/>
          <p:nvPr/>
        </p:nvSpPr>
        <p:spPr>
          <a:xfrm>
            <a:off x="3403600" y="2194624"/>
            <a:ext cx="8420100" cy="4401205"/>
          </a:xfrm>
          <a:prstGeom prst="rect">
            <a:avLst/>
          </a:prstGeom>
          <a:noFill/>
        </p:spPr>
        <p:txBody>
          <a:bodyPr wrap="square">
            <a:spAutoFit/>
          </a:bodyPr>
          <a:lstStyle/>
          <a:p>
            <a:r>
              <a:rPr lang="en-AU" sz="1400" b="1" i="0" dirty="0">
                <a:solidFill>
                  <a:srgbClr val="333333"/>
                </a:solidFill>
                <a:effectLst/>
                <a:latin typeface="Arial" panose="020B0604020202020204" pitchFamily="34" charset="0"/>
              </a:rPr>
              <a:t>Data are measurements or observations that are collected as a source of information.</a:t>
            </a:r>
            <a:r>
              <a:rPr lang="en-AU" sz="1400" b="0" i="0" dirty="0">
                <a:solidFill>
                  <a:srgbClr val="333333"/>
                </a:solidFill>
                <a:effectLst/>
                <a:latin typeface="Arial" panose="020B0604020202020204" pitchFamily="34" charset="0"/>
              </a:rPr>
              <a:t> There are a variety of different types of data, and different ways to represent data.</a:t>
            </a:r>
            <a:br>
              <a:rPr lang="en-AU" sz="1400" dirty="0"/>
            </a:br>
            <a:br>
              <a:rPr lang="en-AU" sz="1400" dirty="0"/>
            </a:br>
            <a:r>
              <a:rPr lang="en-AU" sz="1400" b="0" i="0" dirty="0">
                <a:solidFill>
                  <a:srgbClr val="333333"/>
                </a:solidFill>
                <a:effectLst/>
                <a:latin typeface="Arial" panose="020B0604020202020204" pitchFamily="34" charset="0"/>
              </a:rPr>
              <a:t>The number of people in Pakistan, the countries where people were born, number of calls received by the emergency services each day, the value of sales of a particular product, or the number of times Pakistan has won a cricket match, are all examples of data.</a:t>
            </a:r>
            <a:br>
              <a:rPr lang="en-AU" sz="1400" dirty="0"/>
            </a:br>
            <a:br>
              <a:rPr lang="en-AU" sz="1400" dirty="0"/>
            </a:br>
            <a:r>
              <a:rPr lang="en-AU" sz="1400" b="1" i="0" dirty="0">
                <a:solidFill>
                  <a:srgbClr val="333333"/>
                </a:solidFill>
                <a:effectLst/>
                <a:latin typeface="Arial" panose="020B0604020202020204" pitchFamily="34" charset="0"/>
              </a:rPr>
              <a:t>A data unit is one entity (such as a person or business) in the population being studied, about which data are collected.</a:t>
            </a:r>
            <a:r>
              <a:rPr lang="en-AU" sz="1400" b="0" i="0" dirty="0">
                <a:solidFill>
                  <a:srgbClr val="333333"/>
                </a:solidFill>
                <a:effectLst/>
                <a:latin typeface="Arial" panose="020B0604020202020204" pitchFamily="34" charset="0"/>
              </a:rPr>
              <a:t> A data unit is also referred to as a unit record or record.</a:t>
            </a:r>
            <a:br>
              <a:rPr lang="en-AU" sz="1400" dirty="0"/>
            </a:br>
            <a:br>
              <a:rPr lang="en-AU" sz="1400" dirty="0"/>
            </a:br>
            <a:r>
              <a:rPr lang="en-AU" sz="1400" b="1" i="0" dirty="0">
                <a:solidFill>
                  <a:srgbClr val="333333"/>
                </a:solidFill>
                <a:effectLst/>
                <a:latin typeface="Arial" panose="020B0604020202020204" pitchFamily="34" charset="0"/>
              </a:rPr>
              <a:t>A data item is a characteristic (or attribute) of a data unit which is measured or counted, such as height, country of birth, or income. </a:t>
            </a:r>
            <a:r>
              <a:rPr lang="en-AU" sz="1400" b="0" i="0" dirty="0">
                <a:solidFill>
                  <a:srgbClr val="333333"/>
                </a:solidFill>
                <a:effectLst/>
                <a:latin typeface="Arial" panose="020B0604020202020204" pitchFamily="34" charset="0"/>
              </a:rPr>
              <a:t>A data item is also referred to as a </a:t>
            </a:r>
            <a:r>
              <a:rPr lang="en-AU" sz="1400" b="1" i="0" dirty="0">
                <a:solidFill>
                  <a:srgbClr val="333333"/>
                </a:solidFill>
                <a:effectLst/>
                <a:latin typeface="Arial" panose="020B0604020202020204" pitchFamily="34" charset="0"/>
              </a:rPr>
              <a:t>variable</a:t>
            </a:r>
            <a:r>
              <a:rPr lang="en-AU" sz="1400" b="0" i="0" dirty="0">
                <a:solidFill>
                  <a:srgbClr val="333333"/>
                </a:solidFill>
                <a:effectLst/>
                <a:latin typeface="Arial" panose="020B0604020202020204" pitchFamily="34" charset="0"/>
              </a:rPr>
              <a:t> because the characteristic may vary between data units, and may vary over time.</a:t>
            </a:r>
            <a:br>
              <a:rPr lang="en-AU" sz="1400" dirty="0"/>
            </a:br>
            <a:br>
              <a:rPr lang="en-AU" sz="1400" dirty="0"/>
            </a:br>
            <a:r>
              <a:rPr lang="en-AU" sz="1400" b="1" i="0" dirty="0">
                <a:solidFill>
                  <a:srgbClr val="333333"/>
                </a:solidFill>
                <a:effectLst/>
                <a:latin typeface="Arial" panose="020B0604020202020204" pitchFamily="34" charset="0"/>
              </a:rPr>
              <a:t>An observation is an occurrence of a specific data item that is recorded about a data unit.</a:t>
            </a:r>
            <a:r>
              <a:rPr lang="en-AU" sz="1400" b="0" i="0" dirty="0">
                <a:solidFill>
                  <a:srgbClr val="333333"/>
                </a:solidFill>
                <a:effectLst/>
                <a:latin typeface="Arial" panose="020B0604020202020204" pitchFamily="34" charset="0"/>
              </a:rPr>
              <a:t> It may also be referred to as </a:t>
            </a:r>
            <a:r>
              <a:rPr lang="en-AU" sz="1400" b="1" i="0" dirty="0">
                <a:solidFill>
                  <a:srgbClr val="333333"/>
                </a:solidFill>
                <a:effectLst/>
                <a:latin typeface="Arial" panose="020B0604020202020204" pitchFamily="34" charset="0"/>
              </a:rPr>
              <a:t>datum</a:t>
            </a:r>
            <a:r>
              <a:rPr lang="en-AU" sz="1400" b="0" i="0" dirty="0">
                <a:solidFill>
                  <a:srgbClr val="333333"/>
                </a:solidFill>
                <a:effectLst/>
                <a:latin typeface="Arial" panose="020B0604020202020204" pitchFamily="34" charset="0"/>
              </a:rPr>
              <a:t>, which is the singular form of data. An observation may be numeric or non-numeric (categorical). For example, 173 is a numeric observation of the data item 'height (cm)', whereas ‘Pakistan' is a non-numeric (categorical) observation of the data item 'country of birth'.</a:t>
            </a:r>
            <a:br>
              <a:rPr lang="en-AU" sz="1400" dirty="0"/>
            </a:br>
            <a:br>
              <a:rPr lang="en-AU" sz="1400" dirty="0"/>
            </a:br>
            <a:r>
              <a:rPr lang="en-AU" sz="1400" b="1" i="0" dirty="0">
                <a:solidFill>
                  <a:srgbClr val="333333"/>
                </a:solidFill>
                <a:effectLst/>
                <a:latin typeface="Arial" panose="020B0604020202020204" pitchFamily="34" charset="0"/>
              </a:rPr>
              <a:t>A dataset is a complete collection of all observations.</a:t>
            </a:r>
            <a:endParaRPr lang="en-AU" sz="1400" dirty="0"/>
          </a:p>
        </p:txBody>
      </p:sp>
      <p:pic>
        <p:nvPicPr>
          <p:cNvPr id="12" name="Picture 11" descr="Height Measurement Black Glyph Icon Human Stock Vector (Royalty Free)  1703953414">
            <a:extLst>
              <a:ext uri="{FF2B5EF4-FFF2-40B4-BE49-F238E27FC236}">
                <a16:creationId xmlns:a16="http://schemas.microsoft.com/office/drawing/2014/main" id="{E0B6A4F7-CE9F-4FAE-84C9-F3361CED2762}"/>
              </a:ext>
            </a:extLst>
          </p:cNvPr>
          <p:cNvPicPr>
            <a:picLocks noChangeAspect="1"/>
          </p:cNvPicPr>
          <p:nvPr/>
        </p:nvPicPr>
        <p:blipFill rotWithShape="1">
          <a:blip r:embed="rId10">
            <a:extLst>
              <a:ext uri="{28A0092B-C50C-407E-A947-70E740481C1C}">
                <a14:useLocalDpi xmlns:a14="http://schemas.microsoft.com/office/drawing/2010/main" val="0"/>
              </a:ext>
            </a:extLst>
          </a:blip>
          <a:srcRect b="10590"/>
          <a:stretch/>
        </p:blipFill>
        <p:spPr bwMode="auto">
          <a:xfrm>
            <a:off x="209882" y="2190310"/>
            <a:ext cx="3193718" cy="30793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C99FDA7-4950-48AC-B016-B216D76BE5C3}"/>
              </a:ext>
            </a:extLst>
          </p:cNvPr>
          <p:cNvSpPr txBox="1"/>
          <p:nvPr/>
        </p:nvSpPr>
        <p:spPr>
          <a:xfrm>
            <a:off x="6750485" y="6492055"/>
            <a:ext cx="6802939" cy="400110"/>
          </a:xfrm>
          <a:prstGeom prst="rect">
            <a:avLst/>
          </a:prstGeom>
          <a:noFill/>
        </p:spPr>
        <p:txBody>
          <a:bodyPr wrap="square" rtlCol="0">
            <a:spAutoFit/>
          </a:bodyPr>
          <a:lstStyle/>
          <a:p>
            <a:r>
              <a:rPr lang="en-AU" sz="1000" dirty="0"/>
              <a:t>Source: Australian Bureau of Statistics, Statistical Language </a:t>
            </a:r>
            <a:r>
              <a:rPr lang="en-AU" sz="1000" dirty="0">
                <a:hlinkClick r:id="rId11"/>
              </a:rPr>
              <a:t>https://www.abs.gov.au/websitedbs/D3310114.nsf/Home/Statistical+Language+-+what+are+data</a:t>
            </a:r>
            <a:r>
              <a:rPr lang="en-AU" sz="1000" dirty="0"/>
              <a:t> </a:t>
            </a:r>
          </a:p>
        </p:txBody>
      </p:sp>
      <p:pic>
        <p:nvPicPr>
          <p:cNvPr id="14" name="Audio 13">
            <a:hlinkClick r:id="" action="ppaction://media"/>
            <a:extLst>
              <a:ext uri="{FF2B5EF4-FFF2-40B4-BE49-F238E27FC236}">
                <a16:creationId xmlns:a16="http://schemas.microsoft.com/office/drawing/2014/main" id="{499C0A28-A51C-41E0-9D4C-13B594AE41C4}"/>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628438" y="6294438"/>
            <a:ext cx="347662" cy="347662"/>
          </a:xfrm>
          <a:prstGeom prst="rect">
            <a:avLst/>
          </a:prstGeom>
        </p:spPr>
      </p:pic>
    </p:spTree>
    <p:extLst>
      <p:ext uri="{BB962C8B-B14F-4D97-AF65-F5344CB8AC3E}">
        <p14:creationId xmlns:p14="http://schemas.microsoft.com/office/powerpoint/2010/main" val="3070227275"/>
      </p:ext>
    </p:extLst>
  </p:cSld>
  <p:clrMapOvr>
    <a:masterClrMapping/>
  </p:clrMapOvr>
  <mc:AlternateContent xmlns:mc="http://schemas.openxmlformats.org/markup-compatibility/2006">
    <mc:Choice xmlns:p14="http://schemas.microsoft.com/office/powerpoint/2010/main" Requires="p14">
      <p:transition spd="slow" p14:dur="2000" advTm="83555"/>
    </mc:Choice>
    <mc:Fallback>
      <p:transition spd="slow" advTm="835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D1EBD4-70CF-4CB3-8FDA-BF0A999306D6}"/>
              </a:ext>
            </a:extLst>
          </p:cNvPr>
          <p:cNvPicPr>
            <a:picLocks noChangeAspect="1"/>
          </p:cNvPicPr>
          <p:nvPr/>
        </p:nvPicPr>
        <p:blipFill>
          <a:blip r:embed="rId5"/>
          <a:stretch>
            <a:fillRect/>
          </a:stretch>
        </p:blipFill>
        <p:spPr>
          <a:xfrm>
            <a:off x="3527" y="3067"/>
            <a:ext cx="12188473" cy="6858098"/>
          </a:xfrm>
          <a:prstGeom prst="rect">
            <a:avLst/>
          </a:prstGeom>
        </p:spPr>
      </p:pic>
      <p:pic>
        <p:nvPicPr>
          <p:cNvPr id="9" name="Picture 8">
            <a:extLst>
              <a:ext uri="{FF2B5EF4-FFF2-40B4-BE49-F238E27FC236}">
                <a16:creationId xmlns:a16="http://schemas.microsoft.com/office/drawing/2014/main" id="{4EDC612F-FCB7-4CB3-83E6-D90A747974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pic>
        <p:nvPicPr>
          <p:cNvPr id="6" name="Picture 5">
            <a:extLst>
              <a:ext uri="{FF2B5EF4-FFF2-40B4-BE49-F238E27FC236}">
                <a16:creationId xmlns:a16="http://schemas.microsoft.com/office/drawing/2014/main" id="{38EC04C7-7C74-44D0-8F80-A3E5BC400C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550" y="379055"/>
            <a:ext cx="6960035" cy="1925995"/>
          </a:xfrm>
          <a:prstGeom prst="rect">
            <a:avLst/>
          </a:prstGeom>
        </p:spPr>
      </p:pic>
      <p:sp>
        <p:nvSpPr>
          <p:cNvPr id="5" name="TextBox 4">
            <a:extLst>
              <a:ext uri="{FF2B5EF4-FFF2-40B4-BE49-F238E27FC236}">
                <a16:creationId xmlns:a16="http://schemas.microsoft.com/office/drawing/2014/main" id="{8624D023-2B91-4B77-A5EF-2DF5786BA63E}"/>
              </a:ext>
            </a:extLst>
          </p:cNvPr>
          <p:cNvSpPr txBox="1"/>
          <p:nvPr/>
        </p:nvSpPr>
        <p:spPr>
          <a:xfrm>
            <a:off x="468922" y="744252"/>
            <a:ext cx="5613010" cy="1200329"/>
          </a:xfrm>
          <a:prstGeom prst="rect">
            <a:avLst/>
          </a:prstGeom>
          <a:noFill/>
        </p:spPr>
        <p:txBody>
          <a:bodyPr wrap="square" rtlCol="0">
            <a:spAutoFit/>
          </a:bodyPr>
          <a:lstStyle/>
          <a:p>
            <a:r>
              <a:rPr lang="en-AU" sz="3600" b="1" dirty="0">
                <a:solidFill>
                  <a:schemeClr val="bg1"/>
                </a:solidFill>
              </a:rPr>
              <a:t>What are the different types of data?</a:t>
            </a:r>
          </a:p>
        </p:txBody>
      </p:sp>
      <p:pic>
        <p:nvPicPr>
          <p:cNvPr id="8" name="Picture 7">
            <a:extLst>
              <a:ext uri="{FF2B5EF4-FFF2-40B4-BE49-F238E27FC236}">
                <a16:creationId xmlns:a16="http://schemas.microsoft.com/office/drawing/2014/main" id="{E3A9B4B2-B31D-4E91-AFB6-C0613CA3C4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518" y="5757857"/>
            <a:ext cx="749777" cy="734198"/>
          </a:xfrm>
          <a:prstGeom prst="rect">
            <a:avLst/>
          </a:prstGeom>
        </p:spPr>
      </p:pic>
      <p:pic>
        <p:nvPicPr>
          <p:cNvPr id="11" name="Picture 10">
            <a:extLst>
              <a:ext uri="{FF2B5EF4-FFF2-40B4-BE49-F238E27FC236}">
                <a16:creationId xmlns:a16="http://schemas.microsoft.com/office/drawing/2014/main" id="{0A79044D-C274-4236-9053-03C92B7A7EFD}"/>
              </a:ext>
            </a:extLst>
          </p:cNvPr>
          <p:cNvPicPr>
            <a:picLocks noChangeAspect="1"/>
          </p:cNvPicPr>
          <p:nvPr/>
        </p:nvPicPr>
        <p:blipFill>
          <a:blip r:embed="rId9"/>
          <a:stretch>
            <a:fillRect/>
          </a:stretch>
        </p:blipFill>
        <p:spPr>
          <a:xfrm>
            <a:off x="11226017" y="406689"/>
            <a:ext cx="537119" cy="1089487"/>
          </a:xfrm>
          <a:prstGeom prst="rect">
            <a:avLst/>
          </a:prstGeom>
        </p:spPr>
      </p:pic>
      <p:pic>
        <p:nvPicPr>
          <p:cNvPr id="14" name="Picture 13">
            <a:extLst>
              <a:ext uri="{FF2B5EF4-FFF2-40B4-BE49-F238E27FC236}">
                <a16:creationId xmlns:a16="http://schemas.microsoft.com/office/drawing/2014/main" id="{622A8B91-29B9-482C-BC83-9E05E81C45A8}"/>
              </a:ext>
            </a:extLst>
          </p:cNvPr>
          <p:cNvPicPr>
            <a:picLocks noChangeAspect="1"/>
          </p:cNvPicPr>
          <p:nvPr/>
        </p:nvPicPr>
        <p:blipFill>
          <a:blip r:embed="rId10"/>
          <a:stretch>
            <a:fillRect/>
          </a:stretch>
        </p:blipFill>
        <p:spPr>
          <a:xfrm>
            <a:off x="2885061" y="3508311"/>
            <a:ext cx="1968722" cy="2339968"/>
          </a:xfrm>
          <a:prstGeom prst="rect">
            <a:avLst/>
          </a:prstGeom>
        </p:spPr>
      </p:pic>
      <p:pic>
        <p:nvPicPr>
          <p:cNvPr id="15" name="Picture 14">
            <a:extLst>
              <a:ext uri="{FF2B5EF4-FFF2-40B4-BE49-F238E27FC236}">
                <a16:creationId xmlns:a16="http://schemas.microsoft.com/office/drawing/2014/main" id="{458AD8C5-B85A-4D35-83E9-9CE69F484E13}"/>
              </a:ext>
            </a:extLst>
          </p:cNvPr>
          <p:cNvPicPr>
            <a:picLocks noChangeAspect="1"/>
          </p:cNvPicPr>
          <p:nvPr/>
        </p:nvPicPr>
        <p:blipFill>
          <a:blip r:embed="rId11"/>
          <a:stretch>
            <a:fillRect/>
          </a:stretch>
        </p:blipFill>
        <p:spPr>
          <a:xfrm>
            <a:off x="87670" y="2060760"/>
            <a:ext cx="2871186" cy="2736479"/>
          </a:xfrm>
          <a:prstGeom prst="rect">
            <a:avLst/>
          </a:prstGeom>
        </p:spPr>
      </p:pic>
      <p:sp>
        <p:nvSpPr>
          <p:cNvPr id="16" name="TextBox 15">
            <a:extLst>
              <a:ext uri="{FF2B5EF4-FFF2-40B4-BE49-F238E27FC236}">
                <a16:creationId xmlns:a16="http://schemas.microsoft.com/office/drawing/2014/main" id="{DE4DA123-4F8F-4589-94D9-F1489420AEE9}"/>
              </a:ext>
            </a:extLst>
          </p:cNvPr>
          <p:cNvSpPr txBox="1"/>
          <p:nvPr/>
        </p:nvSpPr>
        <p:spPr>
          <a:xfrm>
            <a:off x="1439930" y="6034285"/>
            <a:ext cx="3338294" cy="707886"/>
          </a:xfrm>
          <a:prstGeom prst="rect">
            <a:avLst/>
          </a:prstGeom>
          <a:noFill/>
        </p:spPr>
        <p:txBody>
          <a:bodyPr wrap="square" rtlCol="0">
            <a:spAutoFit/>
          </a:bodyPr>
          <a:lstStyle/>
          <a:p>
            <a:r>
              <a:rPr lang="en-US" sz="1000" dirty="0"/>
              <a:t>Source: Commonwealth Secretariate, 2020 Global Youth Development Index,  </a:t>
            </a:r>
            <a:r>
              <a:rPr lang="en-US" sz="1000" dirty="0">
                <a:hlinkClick r:id="rId12"/>
              </a:rPr>
              <a:t>https://youth-development-index.thecommonwealth.org/assets/pdf/global-youth-development-report-2020.pdf</a:t>
            </a:r>
            <a:r>
              <a:rPr lang="en-US" sz="1000" dirty="0"/>
              <a:t> </a:t>
            </a:r>
            <a:endParaRPr lang="en-AU" sz="1000" dirty="0"/>
          </a:p>
        </p:txBody>
      </p:sp>
      <p:graphicFrame>
        <p:nvGraphicFramePr>
          <p:cNvPr id="17" name="Table 16">
            <a:extLst>
              <a:ext uri="{FF2B5EF4-FFF2-40B4-BE49-F238E27FC236}">
                <a16:creationId xmlns:a16="http://schemas.microsoft.com/office/drawing/2014/main" id="{108CF925-8863-4C8E-B258-7A4CDB30059B}"/>
              </a:ext>
            </a:extLst>
          </p:cNvPr>
          <p:cNvGraphicFramePr>
            <a:graphicFrameLocks noGrp="1"/>
          </p:cNvGraphicFramePr>
          <p:nvPr>
            <p:extLst>
              <p:ext uri="{D42A27DB-BD31-4B8C-83A1-F6EECF244321}">
                <p14:modId xmlns:p14="http://schemas.microsoft.com/office/powerpoint/2010/main" val="2987188355"/>
              </p:ext>
            </p:extLst>
          </p:nvPr>
        </p:nvGraphicFramePr>
        <p:xfrm>
          <a:off x="4779987" y="1566797"/>
          <a:ext cx="7324343" cy="5308795"/>
        </p:xfrm>
        <a:graphic>
          <a:graphicData uri="http://schemas.openxmlformats.org/drawingml/2006/table">
            <a:tbl>
              <a:tblPr>
                <a:tableStyleId>{5C22544A-7EE6-4342-B048-85BDC9FD1C3A}</a:tableStyleId>
              </a:tblPr>
              <a:tblGrid>
                <a:gridCol w="2021955">
                  <a:extLst>
                    <a:ext uri="{9D8B030D-6E8A-4147-A177-3AD203B41FA5}">
                      <a16:colId xmlns:a16="http://schemas.microsoft.com/office/drawing/2014/main" val="2392316486"/>
                    </a:ext>
                  </a:extLst>
                </a:gridCol>
                <a:gridCol w="2651194">
                  <a:extLst>
                    <a:ext uri="{9D8B030D-6E8A-4147-A177-3AD203B41FA5}">
                      <a16:colId xmlns:a16="http://schemas.microsoft.com/office/drawing/2014/main" val="1919205736"/>
                    </a:ext>
                  </a:extLst>
                </a:gridCol>
                <a:gridCol w="2651194">
                  <a:extLst>
                    <a:ext uri="{9D8B030D-6E8A-4147-A177-3AD203B41FA5}">
                      <a16:colId xmlns:a16="http://schemas.microsoft.com/office/drawing/2014/main" val="3179580401"/>
                    </a:ext>
                  </a:extLst>
                </a:gridCol>
              </a:tblGrid>
              <a:tr h="129599">
                <a:tc gridSpan="3">
                  <a:txBody>
                    <a:bodyPr/>
                    <a:lstStyle/>
                    <a:p>
                      <a:pPr algn="ctr" fontAlgn="ctr"/>
                      <a:r>
                        <a:rPr lang="en-AU" sz="900" u="none" strike="noStrike" dirty="0">
                          <a:effectLst/>
                        </a:rPr>
                        <a:t>2020 Global Youth Development Index indicators</a:t>
                      </a:r>
                      <a:endParaRPr lang="en-AU" sz="900" b="1" i="0" u="none" strike="noStrike" dirty="0">
                        <a:solidFill>
                          <a:srgbClr val="000000"/>
                        </a:solidFill>
                        <a:effectLst/>
                        <a:latin typeface="Calibri" panose="020F0502020204030204" pitchFamily="34" charset="0"/>
                      </a:endParaRPr>
                    </a:p>
                  </a:txBody>
                  <a:tcPr marL="3335" marR="3335" marT="3335" marB="0" anchor="ct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816029468"/>
                  </a:ext>
                </a:extLst>
              </a:tr>
              <a:tr h="129599">
                <a:tc>
                  <a:txBody>
                    <a:bodyPr/>
                    <a:lstStyle/>
                    <a:p>
                      <a:pPr algn="ctr" fontAlgn="ctr"/>
                      <a:r>
                        <a:rPr lang="en-AU" sz="900" u="none" strike="noStrike" dirty="0">
                          <a:effectLst/>
                        </a:rPr>
                        <a:t>Domain </a:t>
                      </a:r>
                      <a:endParaRPr lang="en-AU" sz="900" b="1" i="0" u="none" strike="noStrike" dirty="0">
                        <a:solidFill>
                          <a:srgbClr val="000000"/>
                        </a:solidFill>
                        <a:effectLst/>
                        <a:latin typeface="Calibri" panose="020F0502020204030204" pitchFamily="34" charset="0"/>
                      </a:endParaRPr>
                    </a:p>
                  </a:txBody>
                  <a:tcPr marL="3335" marR="3335" marT="3335" marB="0" anchor="ctr"/>
                </a:tc>
                <a:tc>
                  <a:txBody>
                    <a:bodyPr/>
                    <a:lstStyle/>
                    <a:p>
                      <a:pPr algn="ctr" fontAlgn="ctr"/>
                      <a:r>
                        <a:rPr lang="en-AU" sz="900" u="none" strike="noStrike">
                          <a:effectLst/>
                        </a:rPr>
                        <a:t>Indicator </a:t>
                      </a:r>
                      <a:endParaRPr lang="en-AU" sz="900" b="1" i="0" u="none" strike="noStrike">
                        <a:solidFill>
                          <a:srgbClr val="000000"/>
                        </a:solidFill>
                        <a:effectLst/>
                        <a:latin typeface="Calibri" panose="020F0502020204030204" pitchFamily="34" charset="0"/>
                      </a:endParaRPr>
                    </a:p>
                  </a:txBody>
                  <a:tcPr marL="3335" marR="3335" marT="3335" marB="0" anchor="ctr"/>
                </a:tc>
                <a:tc>
                  <a:txBody>
                    <a:bodyPr/>
                    <a:lstStyle/>
                    <a:p>
                      <a:pPr algn="ctr" fontAlgn="ctr"/>
                      <a:r>
                        <a:rPr lang="en-AU" sz="900" u="none" strike="noStrike">
                          <a:effectLst/>
                        </a:rPr>
                        <a:t>Definition </a:t>
                      </a:r>
                      <a:endParaRPr lang="en-AU" sz="900" b="1"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437742626"/>
                  </a:ext>
                </a:extLst>
              </a:tr>
              <a:tr h="129599">
                <a:tc rowSpan="7">
                  <a:txBody>
                    <a:bodyPr/>
                    <a:lstStyle/>
                    <a:p>
                      <a:pPr algn="ctr" fontAlgn="ctr"/>
                      <a:r>
                        <a:rPr lang="en-AU" sz="900" u="none" strike="noStrike" dirty="0">
                          <a:effectLst/>
                        </a:rPr>
                        <a:t>Health &amp; Wellbeing </a:t>
                      </a:r>
                      <a:endParaRPr lang="en-AU" sz="900" b="1" i="0" u="none" strike="noStrike" dirty="0">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Mortality rate </a:t>
                      </a:r>
                      <a:endParaRPr lang="en-AU" sz="900" b="0" i="0" u="none" strike="noStrike">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Deaths from all causes, ages (15-24yrs)</a:t>
                      </a:r>
                      <a:endParaRPr lang="en-AU" sz="900" b="0"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2283854690"/>
                  </a:ext>
                </a:extLst>
              </a:tr>
              <a:tr h="129599">
                <a:tc vMerge="1">
                  <a:txBody>
                    <a:bodyPr/>
                    <a:lstStyle/>
                    <a:p>
                      <a:endParaRPr lang="en-AU"/>
                    </a:p>
                  </a:txBody>
                  <a:tcPr/>
                </a:tc>
                <a:tc>
                  <a:txBody>
                    <a:bodyPr/>
                    <a:lstStyle/>
                    <a:p>
                      <a:pPr algn="l" fontAlgn="ctr"/>
                      <a:r>
                        <a:rPr lang="en-AU" sz="900" u="none" strike="noStrike">
                          <a:effectLst/>
                        </a:rPr>
                        <a:t>HIV rate </a:t>
                      </a:r>
                      <a:endParaRPr lang="en-AU" sz="900" b="0" i="0" u="none" strike="noStrike">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HIV rate (15–24yrs)</a:t>
                      </a:r>
                      <a:endParaRPr lang="en-AU" sz="900" b="0"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2757931029"/>
                  </a:ext>
                </a:extLst>
              </a:tr>
              <a:tr h="135550">
                <a:tc vMerge="1">
                  <a:txBody>
                    <a:bodyPr/>
                    <a:lstStyle/>
                    <a:p>
                      <a:endParaRPr lang="en-AU"/>
                    </a:p>
                  </a:txBody>
                  <a:tcPr/>
                </a:tc>
                <a:tc>
                  <a:txBody>
                    <a:bodyPr/>
                    <a:lstStyle/>
                    <a:p>
                      <a:pPr algn="l" fontAlgn="ctr"/>
                      <a:r>
                        <a:rPr lang="en-AU" sz="900" u="none" strike="noStrike">
                          <a:effectLst/>
                        </a:rPr>
                        <a:t>Self-harm </a:t>
                      </a:r>
                      <a:endParaRPr lang="en-AU" sz="900" b="0" i="0" u="none" strike="noStrike">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Years of life lost (YLL) from selfharm (15-29yrs)</a:t>
                      </a:r>
                      <a:endParaRPr lang="en-AU" sz="900" b="0"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2261478238"/>
                  </a:ext>
                </a:extLst>
              </a:tr>
              <a:tr h="129599">
                <a:tc vMerge="1">
                  <a:txBody>
                    <a:bodyPr/>
                    <a:lstStyle/>
                    <a:p>
                      <a:endParaRPr lang="en-AU"/>
                    </a:p>
                  </a:txBody>
                  <a:tcPr/>
                </a:tc>
                <a:tc>
                  <a:txBody>
                    <a:bodyPr/>
                    <a:lstStyle/>
                    <a:p>
                      <a:pPr algn="l" fontAlgn="ctr"/>
                      <a:r>
                        <a:rPr lang="en-AU" sz="900" u="none" strike="noStrike">
                          <a:effectLst/>
                        </a:rPr>
                        <a:t>Mental health </a:t>
                      </a:r>
                      <a:endParaRPr lang="en-AU" sz="900" b="0" i="0" u="none" strike="noStrike">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YLL from mental disorders (15-29yrs)</a:t>
                      </a:r>
                      <a:endParaRPr lang="en-AU" sz="900" b="0"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512912349"/>
                  </a:ext>
                </a:extLst>
              </a:tr>
              <a:tr h="129599">
                <a:tc vMerge="1">
                  <a:txBody>
                    <a:bodyPr/>
                    <a:lstStyle/>
                    <a:p>
                      <a:endParaRPr lang="en-AU"/>
                    </a:p>
                  </a:txBody>
                  <a:tcPr/>
                </a:tc>
                <a:tc>
                  <a:txBody>
                    <a:bodyPr/>
                    <a:lstStyle/>
                    <a:p>
                      <a:pPr algn="l" fontAlgn="ctr"/>
                      <a:r>
                        <a:rPr lang="en-AU" sz="900" u="none" strike="noStrike">
                          <a:effectLst/>
                        </a:rPr>
                        <a:t>Drug abuse </a:t>
                      </a:r>
                      <a:endParaRPr lang="en-AU" sz="900" b="0" i="0" u="none" strike="noStrike">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YLL from drug use disorders (15-29yrs)</a:t>
                      </a:r>
                      <a:endParaRPr lang="en-AU" sz="900" b="0"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1694213164"/>
                  </a:ext>
                </a:extLst>
              </a:tr>
              <a:tr h="129599">
                <a:tc vMerge="1">
                  <a:txBody>
                    <a:bodyPr/>
                    <a:lstStyle/>
                    <a:p>
                      <a:endParaRPr lang="en-AU"/>
                    </a:p>
                  </a:txBody>
                  <a:tcPr/>
                </a:tc>
                <a:tc>
                  <a:txBody>
                    <a:bodyPr/>
                    <a:lstStyle/>
                    <a:p>
                      <a:pPr algn="l" fontAlgn="ctr"/>
                      <a:r>
                        <a:rPr lang="en-AU" sz="900" u="none" strike="noStrike">
                          <a:effectLst/>
                        </a:rPr>
                        <a:t>Alcohol abuse </a:t>
                      </a:r>
                      <a:endParaRPr lang="en-AU" sz="900" b="0" i="0" u="none" strike="noStrike">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YLL from alcohol use disorders (15-29yrs)</a:t>
                      </a:r>
                      <a:endParaRPr lang="en-AU" sz="900" b="0"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196738754"/>
                  </a:ext>
                </a:extLst>
              </a:tr>
              <a:tr h="129599">
                <a:tc vMerge="1">
                  <a:txBody>
                    <a:bodyPr/>
                    <a:lstStyle/>
                    <a:p>
                      <a:endParaRPr lang="en-AU"/>
                    </a:p>
                  </a:txBody>
                  <a:tcPr/>
                </a:tc>
                <a:tc>
                  <a:txBody>
                    <a:bodyPr/>
                    <a:lstStyle/>
                    <a:p>
                      <a:pPr algn="l" fontAlgn="ctr"/>
                      <a:r>
                        <a:rPr lang="en-AU" sz="900" u="none" strike="noStrike">
                          <a:effectLst/>
                        </a:rPr>
                        <a:t>Tobacco consumption </a:t>
                      </a:r>
                      <a:endParaRPr lang="en-AU" sz="900" b="0" i="0" u="none" strike="noStrike">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Tobacco smokers, % of ages</a:t>
                      </a:r>
                      <a:endParaRPr lang="en-AU" sz="900" b="0"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3285613983"/>
                  </a:ext>
                </a:extLst>
              </a:tr>
              <a:tr h="129599">
                <a:tc rowSpan="3">
                  <a:txBody>
                    <a:bodyPr/>
                    <a:lstStyle/>
                    <a:p>
                      <a:pPr algn="ctr" fontAlgn="ctr"/>
                      <a:r>
                        <a:rPr lang="en-AU" sz="900" u="none" strike="noStrike" dirty="0">
                          <a:effectLst/>
                        </a:rPr>
                        <a:t>Education </a:t>
                      </a:r>
                      <a:endParaRPr lang="en-AU" sz="900" b="1" i="0" u="none" strike="noStrike" dirty="0">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Literacy rate </a:t>
                      </a:r>
                      <a:endParaRPr lang="en-AU" sz="900" b="0" i="0" u="none" strike="noStrike">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Literacy rate (15-24yrs)</a:t>
                      </a:r>
                      <a:endParaRPr lang="en-AU" sz="900" b="0"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2442038450"/>
                  </a:ext>
                </a:extLst>
              </a:tr>
              <a:tr h="129599">
                <a:tc vMerge="1">
                  <a:txBody>
                    <a:bodyPr/>
                    <a:lstStyle/>
                    <a:p>
                      <a:endParaRPr lang="en-AU"/>
                    </a:p>
                  </a:txBody>
                  <a:tcPr/>
                </a:tc>
                <a:tc>
                  <a:txBody>
                    <a:bodyPr/>
                    <a:lstStyle/>
                    <a:p>
                      <a:pPr algn="l" fontAlgn="ctr"/>
                      <a:r>
                        <a:rPr lang="en-AU" sz="900" u="none" strike="noStrike">
                          <a:effectLst/>
                        </a:rPr>
                        <a:t>School completion </a:t>
                      </a:r>
                      <a:endParaRPr lang="en-AU" sz="900" b="0" i="0" u="none" strike="noStrike">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Lower secondary completion rate</a:t>
                      </a:r>
                      <a:endParaRPr lang="en-AU" sz="900" b="0"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4259959175"/>
                  </a:ext>
                </a:extLst>
              </a:tr>
              <a:tr h="256123">
                <a:tc vMerge="1">
                  <a:txBody>
                    <a:bodyPr/>
                    <a:lstStyle/>
                    <a:p>
                      <a:endParaRPr lang="en-AU"/>
                    </a:p>
                  </a:txBody>
                  <a:tcPr/>
                </a:tc>
                <a:tc>
                  <a:txBody>
                    <a:bodyPr/>
                    <a:lstStyle/>
                    <a:p>
                      <a:pPr algn="l" fontAlgn="ctr"/>
                      <a:r>
                        <a:rPr lang="en-AU" sz="900" u="none" strike="noStrike" dirty="0">
                          <a:effectLst/>
                        </a:rPr>
                        <a:t>Digital natives </a:t>
                      </a:r>
                      <a:endParaRPr lang="en-AU" sz="900" b="0" i="0" u="none" strike="noStrike" dirty="0">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dirty="0">
                          <a:effectLst/>
                        </a:rPr>
                        <a:t>Five or more years’ experience using the internet (15-29yrs)</a:t>
                      </a:r>
                      <a:endParaRPr lang="en-AU" sz="900" b="0" i="0" u="none" strike="noStrike" dirty="0">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4185856970"/>
                  </a:ext>
                </a:extLst>
              </a:tr>
              <a:tr h="135550">
                <a:tc rowSpan="4">
                  <a:txBody>
                    <a:bodyPr/>
                    <a:lstStyle/>
                    <a:p>
                      <a:pPr algn="ctr" fontAlgn="ctr"/>
                      <a:r>
                        <a:rPr lang="en-AU" sz="900" u="none" strike="noStrike" dirty="0">
                          <a:effectLst/>
                        </a:rPr>
                        <a:t>Employment &amp; Opportunity</a:t>
                      </a:r>
                      <a:endParaRPr lang="en-AU" sz="900" b="1" i="0" u="none" strike="noStrike" dirty="0">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Not in education, employment or training (NEET)</a:t>
                      </a:r>
                      <a:endParaRPr lang="en-AU" sz="900" b="0" i="0" u="none" strike="noStrike">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 NEET youth (15–24yrs)</a:t>
                      </a:r>
                      <a:endParaRPr lang="en-AU" sz="900" b="0"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1314891402"/>
                  </a:ext>
                </a:extLst>
              </a:tr>
              <a:tr h="129599">
                <a:tc vMerge="1">
                  <a:txBody>
                    <a:bodyPr/>
                    <a:lstStyle/>
                    <a:p>
                      <a:endParaRPr lang="en-AU"/>
                    </a:p>
                  </a:txBody>
                  <a:tcPr/>
                </a:tc>
                <a:tc>
                  <a:txBody>
                    <a:bodyPr/>
                    <a:lstStyle/>
                    <a:p>
                      <a:pPr algn="l" fontAlgn="ctr"/>
                      <a:r>
                        <a:rPr lang="en-AU" sz="900" u="none" strike="noStrike" dirty="0">
                          <a:effectLst/>
                        </a:rPr>
                        <a:t>Underemployment </a:t>
                      </a:r>
                      <a:endParaRPr lang="en-AU" sz="900" b="0" i="0" u="none" strike="noStrike" dirty="0">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 Time-related underemployment (15-24yrs)</a:t>
                      </a:r>
                      <a:endParaRPr lang="en-AU" sz="900" b="0"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4227094697"/>
                  </a:ext>
                </a:extLst>
              </a:tr>
              <a:tr h="129599">
                <a:tc vMerge="1">
                  <a:txBody>
                    <a:bodyPr/>
                    <a:lstStyle/>
                    <a:p>
                      <a:endParaRPr lang="en-AU"/>
                    </a:p>
                  </a:txBody>
                  <a:tcPr/>
                </a:tc>
                <a:tc>
                  <a:txBody>
                    <a:bodyPr/>
                    <a:lstStyle/>
                    <a:p>
                      <a:pPr algn="l" fontAlgn="ctr"/>
                      <a:r>
                        <a:rPr lang="en-AU" sz="900" u="none" strike="noStrike">
                          <a:effectLst/>
                        </a:rPr>
                        <a:t>Adolescent fertility rate</a:t>
                      </a:r>
                      <a:endParaRPr lang="en-AU" sz="900" b="0" i="0" u="none" strike="noStrike">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Births per 1,000 women (15–19yrs)</a:t>
                      </a:r>
                      <a:endParaRPr lang="en-AU" sz="900" b="0"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3894721782"/>
                  </a:ext>
                </a:extLst>
              </a:tr>
              <a:tr h="256123">
                <a:tc vMerge="1">
                  <a:txBody>
                    <a:bodyPr/>
                    <a:lstStyle/>
                    <a:p>
                      <a:endParaRPr lang="en-AU"/>
                    </a:p>
                  </a:txBody>
                  <a:tcPr/>
                </a:tc>
                <a:tc>
                  <a:txBody>
                    <a:bodyPr/>
                    <a:lstStyle/>
                    <a:p>
                      <a:pPr algn="l" fontAlgn="ctr"/>
                      <a:r>
                        <a:rPr lang="en-AU" sz="900" u="none" strike="noStrike" dirty="0">
                          <a:effectLst/>
                        </a:rPr>
                        <a:t>Account </a:t>
                      </a:r>
                      <a:endParaRPr lang="en-AU" sz="900" b="0" i="0" u="none" strike="noStrike" dirty="0">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Respondents who report having an account past 12 months (15-24yrs)</a:t>
                      </a:r>
                      <a:endParaRPr lang="en-AU" sz="900" b="0"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1313493263"/>
                  </a:ext>
                </a:extLst>
              </a:tr>
              <a:tr h="256123">
                <a:tc rowSpan="5">
                  <a:txBody>
                    <a:bodyPr/>
                    <a:lstStyle/>
                    <a:p>
                      <a:pPr algn="ctr" fontAlgn="ctr"/>
                      <a:r>
                        <a:rPr lang="en-AU" sz="900" u="none" strike="noStrike">
                          <a:effectLst/>
                        </a:rPr>
                        <a:t>Equality &amp; Inclusion </a:t>
                      </a:r>
                      <a:endParaRPr lang="en-AU" sz="900" b="1" i="0" u="none" strike="noStrike">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dirty="0">
                          <a:effectLst/>
                        </a:rPr>
                        <a:t>Gender parity in NEET</a:t>
                      </a:r>
                      <a:endParaRPr lang="en-AU" sz="900" b="0" i="0" u="none" strike="noStrike" dirty="0">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Distance from parity between % NEET male and female (15-24yrs)</a:t>
                      </a:r>
                      <a:endParaRPr lang="en-AU" sz="900" b="0"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2754931747"/>
                  </a:ext>
                </a:extLst>
              </a:tr>
              <a:tr h="256123">
                <a:tc vMerge="1">
                  <a:txBody>
                    <a:bodyPr/>
                    <a:lstStyle/>
                    <a:p>
                      <a:endParaRPr lang="en-AU"/>
                    </a:p>
                  </a:txBody>
                  <a:tcPr/>
                </a:tc>
                <a:tc>
                  <a:txBody>
                    <a:bodyPr/>
                    <a:lstStyle/>
                    <a:p>
                      <a:pPr algn="l" fontAlgn="ctr"/>
                      <a:r>
                        <a:rPr lang="en-AU" sz="900" u="none" strike="noStrike">
                          <a:effectLst/>
                        </a:rPr>
                        <a:t>Gender parity in safety and security</a:t>
                      </a:r>
                      <a:endParaRPr lang="en-AU" sz="900" b="0" i="0" u="none" strike="noStrike">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Distance from parity between % male and female report feeling safe walking alone in their neighbourhood</a:t>
                      </a:r>
                      <a:endParaRPr lang="en-AU" sz="900" b="0"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2251164122"/>
                  </a:ext>
                </a:extLst>
              </a:tr>
              <a:tr h="129599">
                <a:tc vMerge="1">
                  <a:txBody>
                    <a:bodyPr/>
                    <a:lstStyle/>
                    <a:p>
                      <a:endParaRPr lang="en-AU"/>
                    </a:p>
                  </a:txBody>
                  <a:tcPr/>
                </a:tc>
                <a:tc>
                  <a:txBody>
                    <a:bodyPr/>
                    <a:lstStyle/>
                    <a:p>
                      <a:pPr algn="l" fontAlgn="ctr"/>
                      <a:r>
                        <a:rPr lang="en-AU" sz="900" u="none" strike="noStrike">
                          <a:effectLst/>
                        </a:rPr>
                        <a:t>Gender parity in literacy</a:t>
                      </a:r>
                      <a:endParaRPr lang="en-AU" sz="900" b="0" i="0" u="none" strike="noStrike">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Literacy Gender Parity Index</a:t>
                      </a:r>
                      <a:endParaRPr lang="en-AU" sz="900" b="0"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3009282210"/>
                  </a:ext>
                </a:extLst>
              </a:tr>
              <a:tr h="135550">
                <a:tc vMerge="1">
                  <a:txBody>
                    <a:bodyPr/>
                    <a:lstStyle/>
                    <a:p>
                      <a:endParaRPr lang="en-AU"/>
                    </a:p>
                  </a:txBody>
                  <a:tcPr/>
                </a:tc>
                <a:tc>
                  <a:txBody>
                    <a:bodyPr/>
                    <a:lstStyle/>
                    <a:p>
                      <a:pPr algn="l" fontAlgn="ctr"/>
                      <a:r>
                        <a:rPr lang="en-AU" sz="900" u="none" strike="noStrike">
                          <a:effectLst/>
                        </a:rPr>
                        <a:t>Early marriage</a:t>
                      </a:r>
                      <a:endParaRPr lang="en-AU" sz="900" b="0" i="0" u="none" strike="noStrike">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 of women (20-24yrs) first married by age 18</a:t>
                      </a:r>
                      <a:endParaRPr lang="en-AU" sz="900" b="0"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607879387"/>
                  </a:ext>
                </a:extLst>
              </a:tr>
              <a:tr h="135550">
                <a:tc vMerge="1">
                  <a:txBody>
                    <a:bodyPr/>
                    <a:lstStyle/>
                    <a:p>
                      <a:endParaRPr lang="en-AU"/>
                    </a:p>
                  </a:txBody>
                  <a:tcPr/>
                </a:tc>
                <a:tc>
                  <a:txBody>
                    <a:bodyPr/>
                    <a:lstStyle/>
                    <a:p>
                      <a:pPr algn="l" fontAlgn="ctr"/>
                      <a:r>
                        <a:rPr lang="en-AU" sz="900" u="none" strike="noStrike">
                          <a:effectLst/>
                        </a:rPr>
                        <a:t>Economic marginalisation</a:t>
                      </a:r>
                      <a:endParaRPr lang="en-AU" sz="900" b="0" i="0" u="none" strike="noStrike">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Population percentage classified as extremely poor</a:t>
                      </a:r>
                      <a:endParaRPr lang="en-AU" sz="900" b="0"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1759403534"/>
                  </a:ext>
                </a:extLst>
              </a:tr>
              <a:tr h="256123">
                <a:tc rowSpan="4">
                  <a:txBody>
                    <a:bodyPr/>
                    <a:lstStyle/>
                    <a:p>
                      <a:pPr algn="ctr" fontAlgn="ctr"/>
                      <a:r>
                        <a:rPr lang="en-AU" sz="900" u="none" strike="noStrike" dirty="0">
                          <a:effectLst/>
                        </a:rPr>
                        <a:t>Political &amp; Civic Participation</a:t>
                      </a:r>
                      <a:endParaRPr lang="en-AU" sz="900" b="1" i="0" u="none" strike="noStrike" dirty="0">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Youth policy score </a:t>
                      </a:r>
                      <a:endParaRPr lang="en-AU" sz="900" b="0" i="0" u="none" strike="noStrike">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Scores on youth policy and legislation, public institutions, youth representation, and public spending</a:t>
                      </a:r>
                      <a:endParaRPr lang="en-AU" sz="900" b="0"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4040913307"/>
                  </a:ext>
                </a:extLst>
              </a:tr>
              <a:tr h="256123">
                <a:tc vMerge="1">
                  <a:txBody>
                    <a:bodyPr/>
                    <a:lstStyle/>
                    <a:p>
                      <a:endParaRPr lang="en-AU"/>
                    </a:p>
                  </a:txBody>
                  <a:tcPr/>
                </a:tc>
                <a:tc>
                  <a:txBody>
                    <a:bodyPr/>
                    <a:lstStyle/>
                    <a:p>
                      <a:pPr algn="l" fontAlgn="ctr"/>
                      <a:r>
                        <a:rPr lang="en-AU" sz="900" u="none" strike="noStrike">
                          <a:effectLst/>
                        </a:rPr>
                        <a:t>Voiced opinion to an official</a:t>
                      </a:r>
                      <a:endParaRPr lang="en-AU" sz="900" b="0" i="0" u="none" strike="noStrike">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 voiced their opinion to an official in last 30 days (15-29yrs)</a:t>
                      </a:r>
                      <a:endParaRPr lang="en-AU" sz="900" b="0"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4018466366"/>
                  </a:ext>
                </a:extLst>
              </a:tr>
              <a:tr h="135550">
                <a:tc vMerge="1">
                  <a:txBody>
                    <a:bodyPr/>
                    <a:lstStyle/>
                    <a:p>
                      <a:endParaRPr lang="en-AU"/>
                    </a:p>
                  </a:txBody>
                  <a:tcPr/>
                </a:tc>
                <a:tc>
                  <a:txBody>
                    <a:bodyPr/>
                    <a:lstStyle/>
                    <a:p>
                      <a:pPr algn="l" fontAlgn="ctr"/>
                      <a:r>
                        <a:rPr lang="en-AU" sz="900" u="none" strike="noStrike">
                          <a:effectLst/>
                        </a:rPr>
                        <a:t>Volunteered time</a:t>
                      </a:r>
                      <a:endParaRPr lang="en-AU" sz="900" b="0" i="0" u="none" strike="noStrike">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 volunteered time in the past 30 days (15-29yrs)</a:t>
                      </a:r>
                      <a:endParaRPr lang="en-AU" sz="900" b="0"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1949617194"/>
                  </a:ext>
                </a:extLst>
              </a:tr>
              <a:tr h="256123">
                <a:tc vMerge="1">
                  <a:txBody>
                    <a:bodyPr/>
                    <a:lstStyle/>
                    <a:p>
                      <a:endParaRPr lang="en-AU"/>
                    </a:p>
                  </a:txBody>
                  <a:tcPr/>
                </a:tc>
                <a:tc>
                  <a:txBody>
                    <a:bodyPr/>
                    <a:lstStyle/>
                    <a:p>
                      <a:pPr algn="l" fontAlgn="ctr"/>
                      <a:r>
                        <a:rPr lang="en-AU" sz="900" u="none" strike="noStrike">
                          <a:effectLst/>
                        </a:rPr>
                        <a:t>Recognition for community improvement</a:t>
                      </a:r>
                      <a:endParaRPr lang="en-AU" sz="900" b="0" i="0" u="none" strike="noStrike">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dirty="0">
                          <a:effectLst/>
                        </a:rPr>
                        <a:t>% received recognition for helping to improve the city or area where live (15-29yrs)</a:t>
                      </a:r>
                      <a:endParaRPr lang="en-AU" sz="900" b="0" i="0" u="none" strike="noStrike" dirty="0">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2624193515"/>
                  </a:ext>
                </a:extLst>
              </a:tr>
              <a:tr h="256123">
                <a:tc rowSpan="4">
                  <a:txBody>
                    <a:bodyPr/>
                    <a:lstStyle/>
                    <a:p>
                      <a:pPr algn="ctr" fontAlgn="ctr"/>
                      <a:r>
                        <a:rPr lang="en-AU" sz="900" u="none" strike="noStrike" dirty="0">
                          <a:effectLst/>
                        </a:rPr>
                        <a:t>Peace &amp; Security </a:t>
                      </a:r>
                      <a:endParaRPr lang="en-AU" sz="900" b="1" i="0" u="none" strike="noStrike" dirty="0">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Internal peace score</a:t>
                      </a:r>
                      <a:endParaRPr lang="en-AU" sz="900" b="0" i="0" u="none" strike="noStrike">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 Composite score for domestic peace and safety and security</a:t>
                      </a:r>
                      <a:endParaRPr lang="en-AU" sz="900" b="0"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1100868065"/>
                  </a:ext>
                </a:extLst>
              </a:tr>
              <a:tr h="129599">
                <a:tc vMerge="1">
                  <a:txBody>
                    <a:bodyPr/>
                    <a:lstStyle/>
                    <a:p>
                      <a:endParaRPr lang="en-AU"/>
                    </a:p>
                  </a:txBody>
                  <a:tcPr/>
                </a:tc>
                <a:tc>
                  <a:txBody>
                    <a:bodyPr/>
                    <a:lstStyle/>
                    <a:p>
                      <a:pPr algn="l" fontAlgn="ctr"/>
                      <a:r>
                        <a:rPr lang="en-AU" sz="900" u="none" strike="noStrike">
                          <a:effectLst/>
                        </a:rPr>
                        <a:t>Interpersonal violence</a:t>
                      </a:r>
                      <a:endParaRPr lang="en-AU" sz="900" b="0" i="0" u="none" strike="noStrike">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YLL from interpersonal violence (15-29yrs)</a:t>
                      </a:r>
                      <a:endParaRPr lang="en-AU" sz="900" b="0"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3428589289"/>
                  </a:ext>
                </a:extLst>
              </a:tr>
              <a:tr h="135550">
                <a:tc vMerge="1">
                  <a:txBody>
                    <a:bodyPr/>
                    <a:lstStyle/>
                    <a:p>
                      <a:endParaRPr lang="en-AU"/>
                    </a:p>
                  </a:txBody>
                  <a:tcPr/>
                </a:tc>
                <a:tc>
                  <a:txBody>
                    <a:bodyPr/>
                    <a:lstStyle/>
                    <a:p>
                      <a:pPr algn="l" fontAlgn="ctr"/>
                      <a:r>
                        <a:rPr lang="en-AU" sz="900" u="none" strike="noStrike">
                          <a:effectLst/>
                        </a:rPr>
                        <a:t>Conflict and terrorism </a:t>
                      </a:r>
                      <a:endParaRPr lang="en-AU" sz="900" b="0" i="0" u="none" strike="noStrike">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a:effectLst/>
                        </a:rPr>
                        <a:t>YLL from armed conflict and terrorism (15–29yrs)</a:t>
                      </a:r>
                      <a:endParaRPr lang="en-AU" sz="900" b="0" i="0" u="none" strike="noStrike">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3498026413"/>
                  </a:ext>
                </a:extLst>
              </a:tr>
              <a:tr h="256123">
                <a:tc vMerge="1">
                  <a:txBody>
                    <a:bodyPr/>
                    <a:lstStyle/>
                    <a:p>
                      <a:endParaRPr lang="en-AU"/>
                    </a:p>
                  </a:txBody>
                  <a:tcPr/>
                </a:tc>
                <a:tc>
                  <a:txBody>
                    <a:bodyPr/>
                    <a:lstStyle/>
                    <a:p>
                      <a:pPr algn="l" fontAlgn="ctr"/>
                      <a:r>
                        <a:rPr lang="en-AU" sz="900" u="none" strike="noStrike" dirty="0">
                          <a:effectLst/>
                        </a:rPr>
                        <a:t>Index for Risk Management (INFORM) score</a:t>
                      </a:r>
                      <a:endParaRPr lang="en-AU" sz="900" b="0" i="0" u="none" strike="noStrike" dirty="0">
                        <a:solidFill>
                          <a:srgbClr val="000000"/>
                        </a:solidFill>
                        <a:effectLst/>
                        <a:latin typeface="Calibri" panose="020F0502020204030204" pitchFamily="34" charset="0"/>
                      </a:endParaRPr>
                    </a:p>
                  </a:txBody>
                  <a:tcPr marL="3335" marR="3335" marT="3335" marB="0" anchor="ctr"/>
                </a:tc>
                <a:tc>
                  <a:txBody>
                    <a:bodyPr/>
                    <a:lstStyle/>
                    <a:p>
                      <a:pPr algn="l" fontAlgn="ctr"/>
                      <a:r>
                        <a:rPr lang="en-AU" sz="900" u="none" strike="noStrike" dirty="0">
                          <a:effectLst/>
                        </a:rPr>
                        <a:t>Risk of humanitarian crisis and disaster, including climate change related risks</a:t>
                      </a:r>
                      <a:endParaRPr lang="en-AU" sz="900" b="0" i="0" u="none" strike="noStrike" dirty="0">
                        <a:solidFill>
                          <a:srgbClr val="000000"/>
                        </a:solidFill>
                        <a:effectLst/>
                        <a:latin typeface="Calibri" panose="020F0502020204030204" pitchFamily="34" charset="0"/>
                      </a:endParaRPr>
                    </a:p>
                  </a:txBody>
                  <a:tcPr marL="3335" marR="3335" marT="3335" marB="0" anchor="ctr"/>
                </a:tc>
                <a:extLst>
                  <a:ext uri="{0D108BD9-81ED-4DB2-BD59-A6C34878D82A}">
                    <a16:rowId xmlns:a16="http://schemas.microsoft.com/office/drawing/2014/main" val="1916733238"/>
                  </a:ext>
                </a:extLst>
              </a:tr>
            </a:tbl>
          </a:graphicData>
        </a:graphic>
      </p:graphicFrame>
      <p:pic>
        <p:nvPicPr>
          <p:cNvPr id="3" name="Audio 2">
            <a:hlinkClick r:id="" action="ppaction://media"/>
            <a:extLst>
              <a:ext uri="{FF2B5EF4-FFF2-40B4-BE49-F238E27FC236}">
                <a16:creationId xmlns:a16="http://schemas.microsoft.com/office/drawing/2014/main" id="{334973C4-0E3F-4687-B689-7E2EE989928B}"/>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628438" y="6294438"/>
            <a:ext cx="347662" cy="347662"/>
          </a:xfrm>
          <a:prstGeom prst="rect">
            <a:avLst/>
          </a:prstGeom>
        </p:spPr>
      </p:pic>
    </p:spTree>
    <p:extLst>
      <p:ext uri="{BB962C8B-B14F-4D97-AF65-F5344CB8AC3E}">
        <p14:creationId xmlns:p14="http://schemas.microsoft.com/office/powerpoint/2010/main" val="4153787463"/>
      </p:ext>
    </p:extLst>
  </p:cSld>
  <p:clrMapOvr>
    <a:masterClrMapping/>
  </p:clrMapOvr>
  <mc:AlternateContent xmlns:mc="http://schemas.openxmlformats.org/markup-compatibility/2006">
    <mc:Choice xmlns:p14="http://schemas.microsoft.com/office/powerpoint/2010/main" Requires="p14">
      <p:transition spd="slow" p14:dur="2000" advTm="35977"/>
    </mc:Choice>
    <mc:Fallback>
      <p:transition spd="slow" advTm="359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D1EBD4-70CF-4CB3-8FDA-BF0A999306D6}"/>
              </a:ext>
            </a:extLst>
          </p:cNvPr>
          <p:cNvPicPr>
            <a:picLocks noChangeAspect="1"/>
          </p:cNvPicPr>
          <p:nvPr/>
        </p:nvPicPr>
        <p:blipFill>
          <a:blip r:embed="rId5"/>
          <a:stretch>
            <a:fillRect/>
          </a:stretch>
        </p:blipFill>
        <p:spPr>
          <a:xfrm>
            <a:off x="3527" y="3067"/>
            <a:ext cx="12188473" cy="6858098"/>
          </a:xfrm>
          <a:prstGeom prst="rect">
            <a:avLst/>
          </a:prstGeom>
        </p:spPr>
      </p:pic>
      <p:pic>
        <p:nvPicPr>
          <p:cNvPr id="9" name="Picture 8">
            <a:extLst>
              <a:ext uri="{FF2B5EF4-FFF2-40B4-BE49-F238E27FC236}">
                <a16:creationId xmlns:a16="http://schemas.microsoft.com/office/drawing/2014/main" id="{4EDC612F-FCB7-4CB3-83E6-D90A747974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pic>
        <p:nvPicPr>
          <p:cNvPr id="6" name="Picture 5">
            <a:extLst>
              <a:ext uri="{FF2B5EF4-FFF2-40B4-BE49-F238E27FC236}">
                <a16:creationId xmlns:a16="http://schemas.microsoft.com/office/drawing/2014/main" id="{38EC04C7-7C74-44D0-8F80-A3E5BC400C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550" y="379055"/>
            <a:ext cx="6960035" cy="1925995"/>
          </a:xfrm>
          <a:prstGeom prst="rect">
            <a:avLst/>
          </a:prstGeom>
        </p:spPr>
      </p:pic>
      <p:sp>
        <p:nvSpPr>
          <p:cNvPr id="5" name="TextBox 4">
            <a:extLst>
              <a:ext uri="{FF2B5EF4-FFF2-40B4-BE49-F238E27FC236}">
                <a16:creationId xmlns:a16="http://schemas.microsoft.com/office/drawing/2014/main" id="{8624D023-2B91-4B77-A5EF-2DF5786BA63E}"/>
              </a:ext>
            </a:extLst>
          </p:cNvPr>
          <p:cNvSpPr txBox="1"/>
          <p:nvPr/>
        </p:nvSpPr>
        <p:spPr>
          <a:xfrm>
            <a:off x="468922" y="744252"/>
            <a:ext cx="5613010" cy="646331"/>
          </a:xfrm>
          <a:prstGeom prst="rect">
            <a:avLst/>
          </a:prstGeom>
          <a:noFill/>
        </p:spPr>
        <p:txBody>
          <a:bodyPr wrap="square" rtlCol="0">
            <a:spAutoFit/>
          </a:bodyPr>
          <a:lstStyle/>
          <a:p>
            <a:r>
              <a:rPr lang="en-AU" sz="3600" b="1" dirty="0">
                <a:solidFill>
                  <a:schemeClr val="bg1"/>
                </a:solidFill>
              </a:rPr>
              <a:t>What is Youth Data Literacy?</a:t>
            </a:r>
          </a:p>
        </p:txBody>
      </p:sp>
      <p:pic>
        <p:nvPicPr>
          <p:cNvPr id="8" name="Picture 7">
            <a:extLst>
              <a:ext uri="{FF2B5EF4-FFF2-40B4-BE49-F238E27FC236}">
                <a16:creationId xmlns:a16="http://schemas.microsoft.com/office/drawing/2014/main" id="{E3A9B4B2-B31D-4E91-AFB6-C0613CA3C4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518" y="5757857"/>
            <a:ext cx="749777" cy="734198"/>
          </a:xfrm>
          <a:prstGeom prst="rect">
            <a:avLst/>
          </a:prstGeom>
        </p:spPr>
      </p:pic>
      <p:pic>
        <p:nvPicPr>
          <p:cNvPr id="11" name="Picture 10">
            <a:extLst>
              <a:ext uri="{FF2B5EF4-FFF2-40B4-BE49-F238E27FC236}">
                <a16:creationId xmlns:a16="http://schemas.microsoft.com/office/drawing/2014/main" id="{0A79044D-C274-4236-9053-03C92B7A7EFD}"/>
              </a:ext>
            </a:extLst>
          </p:cNvPr>
          <p:cNvPicPr>
            <a:picLocks noChangeAspect="1"/>
          </p:cNvPicPr>
          <p:nvPr/>
        </p:nvPicPr>
        <p:blipFill>
          <a:blip r:embed="rId9"/>
          <a:stretch>
            <a:fillRect/>
          </a:stretch>
        </p:blipFill>
        <p:spPr>
          <a:xfrm>
            <a:off x="11226017" y="406689"/>
            <a:ext cx="537119" cy="1089487"/>
          </a:xfrm>
          <a:prstGeom prst="rect">
            <a:avLst/>
          </a:prstGeom>
        </p:spPr>
      </p:pic>
      <p:pic>
        <p:nvPicPr>
          <p:cNvPr id="14" name="Picture 13" descr="Graphical user interface&#10;&#10;Description automatically generated">
            <a:hlinkClick r:id="rId10"/>
            <a:extLst>
              <a:ext uri="{FF2B5EF4-FFF2-40B4-BE49-F238E27FC236}">
                <a16:creationId xmlns:a16="http://schemas.microsoft.com/office/drawing/2014/main" id="{C04CAAAA-F831-4726-B237-83AE368B9E42}"/>
              </a:ext>
            </a:extLst>
          </p:cNvPr>
          <p:cNvPicPr>
            <a:picLocks noChangeAspect="1"/>
          </p:cNvPicPr>
          <p:nvPr/>
        </p:nvPicPr>
        <p:blipFill rotWithShape="1">
          <a:blip r:embed="rId11">
            <a:extLst>
              <a:ext uri="{28A0092B-C50C-407E-A947-70E740481C1C}">
                <a14:useLocalDpi xmlns:a14="http://schemas.microsoft.com/office/drawing/2010/main" val="0"/>
              </a:ext>
            </a:extLst>
          </a:blip>
          <a:srcRect b="5737"/>
          <a:stretch/>
        </p:blipFill>
        <p:spPr bwMode="auto">
          <a:xfrm>
            <a:off x="274565" y="2127756"/>
            <a:ext cx="4301098" cy="3062701"/>
          </a:xfrm>
          <a:prstGeom prst="rect">
            <a:avLst/>
          </a:prstGeom>
          <a:noFill/>
          <a:ln>
            <a:no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id="{3DCA0CA3-7AFD-4E1D-8E72-042A774FA6FF}"/>
              </a:ext>
            </a:extLst>
          </p:cNvPr>
          <p:cNvSpPr txBox="1"/>
          <p:nvPr/>
        </p:nvSpPr>
        <p:spPr>
          <a:xfrm>
            <a:off x="5133474" y="2037347"/>
            <a:ext cx="6581448" cy="3416320"/>
          </a:xfrm>
          <a:prstGeom prst="rect">
            <a:avLst/>
          </a:prstGeom>
          <a:noFill/>
        </p:spPr>
        <p:txBody>
          <a:bodyPr wrap="square" rtlCol="0">
            <a:spAutoFit/>
          </a:bodyPr>
          <a:lstStyle/>
          <a:p>
            <a:r>
              <a:rPr lang="en-AU" dirty="0"/>
              <a:t>“Data-literacy is the ability to consume for knowledge, produce</a:t>
            </a:r>
          </a:p>
          <a:p>
            <a:r>
              <a:rPr lang="en-AU" dirty="0"/>
              <a:t>coherently and think critically about data.”</a:t>
            </a:r>
          </a:p>
          <a:p>
            <a:r>
              <a:rPr lang="en-AU" dirty="0"/>
              <a:t>Data literacy includes:</a:t>
            </a:r>
          </a:p>
          <a:p>
            <a:pPr marL="742950" lvl="1" indent="-285750">
              <a:buFont typeface="Arial" panose="020B0604020202020204" pitchFamily="34" charset="0"/>
              <a:buChar char="•"/>
            </a:pPr>
            <a:r>
              <a:rPr lang="en-AU" dirty="0"/>
              <a:t>Statistical literacy</a:t>
            </a:r>
          </a:p>
          <a:p>
            <a:pPr marL="742950" lvl="1" indent="-285750">
              <a:buFont typeface="Arial" panose="020B0604020202020204" pitchFamily="34" charset="0"/>
              <a:buChar char="•"/>
            </a:pPr>
            <a:r>
              <a:rPr lang="en-AU" dirty="0"/>
              <a:t>Understanding how to work with large data sets,</a:t>
            </a:r>
          </a:p>
          <a:p>
            <a:pPr marL="742950" lvl="1" indent="-285750">
              <a:buFont typeface="Arial" panose="020B0604020202020204" pitchFamily="34" charset="0"/>
              <a:buChar char="•"/>
            </a:pPr>
            <a:r>
              <a:rPr lang="en-AU" dirty="0"/>
              <a:t>How they were produced,</a:t>
            </a:r>
          </a:p>
          <a:p>
            <a:pPr marL="742950" lvl="1" indent="-285750">
              <a:buFont typeface="Arial" panose="020B0604020202020204" pitchFamily="34" charset="0"/>
              <a:buChar char="•"/>
            </a:pPr>
            <a:r>
              <a:rPr lang="en-AU" dirty="0"/>
              <a:t>How to connect various data sets, and</a:t>
            </a:r>
          </a:p>
          <a:p>
            <a:pPr marL="742950" lvl="1" indent="-285750">
              <a:buFont typeface="Arial" panose="020B0604020202020204" pitchFamily="34" charset="0"/>
              <a:buChar char="•"/>
            </a:pPr>
            <a:r>
              <a:rPr lang="en-AU" dirty="0"/>
              <a:t>How to interpret them.</a:t>
            </a:r>
          </a:p>
          <a:p>
            <a:endParaRPr lang="en-AU" dirty="0"/>
          </a:p>
          <a:p>
            <a:r>
              <a:rPr lang="en-AU" dirty="0"/>
              <a:t>See more at:</a:t>
            </a:r>
          </a:p>
          <a:p>
            <a:r>
              <a:rPr lang="en-AU" dirty="0">
                <a:hlinkClick r:id="rId12"/>
              </a:rPr>
              <a:t>http://datajournalismhandbook.org/1.0/en/understanding_data_0.html#sthash.4oLwYHgy.dpuf</a:t>
            </a:r>
            <a:r>
              <a:rPr lang="en-AU" dirty="0"/>
              <a:t> </a:t>
            </a:r>
          </a:p>
        </p:txBody>
      </p:sp>
      <p:pic>
        <p:nvPicPr>
          <p:cNvPr id="3" name="Audio 2">
            <a:hlinkClick r:id="" action="ppaction://media"/>
            <a:extLst>
              <a:ext uri="{FF2B5EF4-FFF2-40B4-BE49-F238E27FC236}">
                <a16:creationId xmlns:a16="http://schemas.microsoft.com/office/drawing/2014/main" id="{0059BEC8-4CE6-4D04-BBDD-66D2F06A4E40}"/>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628438" y="6294438"/>
            <a:ext cx="347662" cy="347662"/>
          </a:xfrm>
          <a:prstGeom prst="rect">
            <a:avLst/>
          </a:prstGeom>
        </p:spPr>
      </p:pic>
    </p:spTree>
    <p:extLst>
      <p:ext uri="{BB962C8B-B14F-4D97-AF65-F5344CB8AC3E}">
        <p14:creationId xmlns:p14="http://schemas.microsoft.com/office/powerpoint/2010/main" val="2443169180"/>
      </p:ext>
    </p:extLst>
  </p:cSld>
  <p:clrMapOvr>
    <a:masterClrMapping/>
  </p:clrMapOvr>
  <mc:AlternateContent xmlns:mc="http://schemas.openxmlformats.org/markup-compatibility/2006">
    <mc:Choice xmlns:p14="http://schemas.microsoft.com/office/powerpoint/2010/main" Requires="p14">
      <p:transition spd="slow" p14:dur="2000" advTm="17982"/>
    </mc:Choice>
    <mc:Fallback>
      <p:transition spd="slow" advTm="179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D1EBD4-70CF-4CB3-8FDA-BF0A999306D6}"/>
              </a:ext>
            </a:extLst>
          </p:cNvPr>
          <p:cNvPicPr>
            <a:picLocks noChangeAspect="1"/>
          </p:cNvPicPr>
          <p:nvPr/>
        </p:nvPicPr>
        <p:blipFill>
          <a:blip r:embed="rId5"/>
          <a:stretch>
            <a:fillRect/>
          </a:stretch>
        </p:blipFill>
        <p:spPr>
          <a:xfrm>
            <a:off x="3527" y="3067"/>
            <a:ext cx="12188473" cy="6858098"/>
          </a:xfrm>
          <a:prstGeom prst="rect">
            <a:avLst/>
          </a:prstGeom>
        </p:spPr>
      </p:pic>
      <p:pic>
        <p:nvPicPr>
          <p:cNvPr id="9" name="Picture 8">
            <a:extLst>
              <a:ext uri="{FF2B5EF4-FFF2-40B4-BE49-F238E27FC236}">
                <a16:creationId xmlns:a16="http://schemas.microsoft.com/office/drawing/2014/main" id="{4EDC612F-FCB7-4CB3-83E6-D90A747974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pic>
        <p:nvPicPr>
          <p:cNvPr id="6" name="Picture 5">
            <a:extLst>
              <a:ext uri="{FF2B5EF4-FFF2-40B4-BE49-F238E27FC236}">
                <a16:creationId xmlns:a16="http://schemas.microsoft.com/office/drawing/2014/main" id="{38EC04C7-7C74-44D0-8F80-A3E5BC400C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550" y="379055"/>
            <a:ext cx="6960035" cy="1925995"/>
          </a:xfrm>
          <a:prstGeom prst="rect">
            <a:avLst/>
          </a:prstGeom>
        </p:spPr>
      </p:pic>
      <p:sp>
        <p:nvSpPr>
          <p:cNvPr id="5" name="TextBox 4">
            <a:extLst>
              <a:ext uri="{FF2B5EF4-FFF2-40B4-BE49-F238E27FC236}">
                <a16:creationId xmlns:a16="http://schemas.microsoft.com/office/drawing/2014/main" id="{8624D023-2B91-4B77-A5EF-2DF5786BA63E}"/>
              </a:ext>
            </a:extLst>
          </p:cNvPr>
          <p:cNvSpPr txBox="1"/>
          <p:nvPr/>
        </p:nvSpPr>
        <p:spPr>
          <a:xfrm>
            <a:off x="468922" y="744252"/>
            <a:ext cx="5613010" cy="646331"/>
          </a:xfrm>
          <a:prstGeom prst="rect">
            <a:avLst/>
          </a:prstGeom>
          <a:noFill/>
        </p:spPr>
        <p:txBody>
          <a:bodyPr wrap="square" rtlCol="0">
            <a:spAutoFit/>
          </a:bodyPr>
          <a:lstStyle/>
          <a:p>
            <a:r>
              <a:rPr lang="en-GB" sz="3600" b="1" dirty="0">
                <a:solidFill>
                  <a:schemeClr val="bg1"/>
                </a:solidFill>
              </a:rPr>
              <a:t>Why does it matter?</a:t>
            </a:r>
          </a:p>
        </p:txBody>
      </p:sp>
      <p:pic>
        <p:nvPicPr>
          <p:cNvPr id="8" name="Picture 7">
            <a:extLst>
              <a:ext uri="{FF2B5EF4-FFF2-40B4-BE49-F238E27FC236}">
                <a16:creationId xmlns:a16="http://schemas.microsoft.com/office/drawing/2014/main" id="{E3A9B4B2-B31D-4E91-AFB6-C0613CA3C4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518" y="5757857"/>
            <a:ext cx="749777" cy="734198"/>
          </a:xfrm>
          <a:prstGeom prst="rect">
            <a:avLst/>
          </a:prstGeom>
        </p:spPr>
      </p:pic>
      <p:pic>
        <p:nvPicPr>
          <p:cNvPr id="11" name="Picture 10">
            <a:extLst>
              <a:ext uri="{FF2B5EF4-FFF2-40B4-BE49-F238E27FC236}">
                <a16:creationId xmlns:a16="http://schemas.microsoft.com/office/drawing/2014/main" id="{0A79044D-C274-4236-9053-03C92B7A7EFD}"/>
              </a:ext>
            </a:extLst>
          </p:cNvPr>
          <p:cNvPicPr>
            <a:picLocks noChangeAspect="1"/>
          </p:cNvPicPr>
          <p:nvPr/>
        </p:nvPicPr>
        <p:blipFill>
          <a:blip r:embed="rId9"/>
          <a:stretch>
            <a:fillRect/>
          </a:stretch>
        </p:blipFill>
        <p:spPr>
          <a:xfrm>
            <a:off x="11226017" y="406689"/>
            <a:ext cx="537119" cy="1089487"/>
          </a:xfrm>
          <a:prstGeom prst="rect">
            <a:avLst/>
          </a:prstGeom>
        </p:spPr>
      </p:pic>
      <p:pic>
        <p:nvPicPr>
          <p:cNvPr id="14" name="Picture 13">
            <a:extLst>
              <a:ext uri="{FF2B5EF4-FFF2-40B4-BE49-F238E27FC236}">
                <a16:creationId xmlns:a16="http://schemas.microsoft.com/office/drawing/2014/main" id="{7F763623-C304-4328-85CE-71DA8ED9AC14}"/>
              </a:ext>
            </a:extLst>
          </p:cNvPr>
          <p:cNvPicPr>
            <a:picLocks noChangeAspect="1"/>
          </p:cNvPicPr>
          <p:nvPr/>
        </p:nvPicPr>
        <p:blipFill>
          <a:blip r:embed="rId10"/>
          <a:stretch>
            <a:fillRect/>
          </a:stretch>
        </p:blipFill>
        <p:spPr>
          <a:xfrm>
            <a:off x="2515041" y="1588315"/>
            <a:ext cx="7161917" cy="4743514"/>
          </a:xfrm>
          <a:prstGeom prst="rect">
            <a:avLst/>
          </a:prstGeom>
        </p:spPr>
      </p:pic>
      <p:sp>
        <p:nvSpPr>
          <p:cNvPr id="15" name="TextBox 14">
            <a:extLst>
              <a:ext uri="{FF2B5EF4-FFF2-40B4-BE49-F238E27FC236}">
                <a16:creationId xmlns:a16="http://schemas.microsoft.com/office/drawing/2014/main" id="{CEFE03E3-2976-4111-B377-15A50C1551CB}"/>
              </a:ext>
            </a:extLst>
          </p:cNvPr>
          <p:cNvSpPr txBox="1"/>
          <p:nvPr/>
        </p:nvSpPr>
        <p:spPr>
          <a:xfrm>
            <a:off x="4991100" y="6376223"/>
            <a:ext cx="6813826" cy="677108"/>
          </a:xfrm>
          <a:prstGeom prst="rect">
            <a:avLst/>
          </a:prstGeom>
          <a:noFill/>
        </p:spPr>
        <p:txBody>
          <a:bodyPr wrap="square" rtlCol="0">
            <a:spAutoFit/>
          </a:bodyPr>
          <a:lstStyle/>
          <a:p>
            <a:r>
              <a:rPr lang="en-AU" sz="1000" dirty="0"/>
              <a:t>Source: Numbers and People Synergy, </a:t>
            </a:r>
            <a:r>
              <a:rPr lang="en-US" sz="1000" dirty="0">
                <a:effectLst/>
                <a:latin typeface="Calibri" panose="020F0502020204030204" pitchFamily="34" charset="0"/>
                <a:ea typeface="Symbol" panose="05050102010706020507" pitchFamily="18" charset="2"/>
                <a:cs typeface="Symbol" panose="05050102010706020507" pitchFamily="18" charset="2"/>
              </a:rPr>
              <a:t>Fifty-fifth session of the Commission for Social Development on “Promoting Integrated Policies for Poverty Eradication: Youth Development in the 2030 Agenda”, United Nations, New York, January 2017</a:t>
            </a:r>
            <a:endParaRPr lang="en-AU" sz="1000" dirty="0">
              <a:effectLst/>
              <a:latin typeface="Calibri" panose="020F0502020204030204" pitchFamily="34" charset="0"/>
              <a:ea typeface="Symbol" panose="05050102010706020507" pitchFamily="18" charset="2"/>
              <a:cs typeface="Symbol" panose="05050102010706020507" pitchFamily="18" charset="2"/>
            </a:endParaRPr>
          </a:p>
          <a:p>
            <a:endParaRPr lang="en-AU" dirty="0"/>
          </a:p>
        </p:txBody>
      </p:sp>
      <p:pic>
        <p:nvPicPr>
          <p:cNvPr id="3" name="Audio 2">
            <a:hlinkClick r:id="" action="ppaction://media"/>
            <a:extLst>
              <a:ext uri="{FF2B5EF4-FFF2-40B4-BE49-F238E27FC236}">
                <a16:creationId xmlns:a16="http://schemas.microsoft.com/office/drawing/2014/main" id="{F47F9819-6979-4AF0-B950-7EB377A559A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628438" y="6294438"/>
            <a:ext cx="347662" cy="347662"/>
          </a:xfrm>
          <a:prstGeom prst="rect">
            <a:avLst/>
          </a:prstGeom>
        </p:spPr>
      </p:pic>
    </p:spTree>
    <p:extLst>
      <p:ext uri="{BB962C8B-B14F-4D97-AF65-F5344CB8AC3E}">
        <p14:creationId xmlns:p14="http://schemas.microsoft.com/office/powerpoint/2010/main" val="3660041720"/>
      </p:ext>
    </p:extLst>
  </p:cSld>
  <p:clrMapOvr>
    <a:masterClrMapping/>
  </p:clrMapOvr>
  <mc:AlternateContent xmlns:mc="http://schemas.openxmlformats.org/markup-compatibility/2006">
    <mc:Choice xmlns:p14="http://schemas.microsoft.com/office/powerpoint/2010/main" Requires="p14">
      <p:transition spd="slow" p14:dur="2000" advTm="14297"/>
    </mc:Choice>
    <mc:Fallback>
      <p:transition spd="slow" advTm="142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D1EBD4-70CF-4CB3-8FDA-BF0A999306D6}"/>
              </a:ext>
            </a:extLst>
          </p:cNvPr>
          <p:cNvPicPr>
            <a:picLocks noChangeAspect="1"/>
          </p:cNvPicPr>
          <p:nvPr/>
        </p:nvPicPr>
        <p:blipFill>
          <a:blip r:embed="rId5"/>
          <a:stretch>
            <a:fillRect/>
          </a:stretch>
        </p:blipFill>
        <p:spPr>
          <a:xfrm>
            <a:off x="3527" y="3067"/>
            <a:ext cx="12188473" cy="6858098"/>
          </a:xfrm>
          <a:prstGeom prst="rect">
            <a:avLst/>
          </a:prstGeom>
        </p:spPr>
      </p:pic>
      <p:pic>
        <p:nvPicPr>
          <p:cNvPr id="9" name="Picture 8">
            <a:extLst>
              <a:ext uri="{FF2B5EF4-FFF2-40B4-BE49-F238E27FC236}">
                <a16:creationId xmlns:a16="http://schemas.microsoft.com/office/drawing/2014/main" id="{4EDC612F-FCB7-4CB3-83E6-D90A747974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pic>
        <p:nvPicPr>
          <p:cNvPr id="6" name="Picture 5">
            <a:extLst>
              <a:ext uri="{FF2B5EF4-FFF2-40B4-BE49-F238E27FC236}">
                <a16:creationId xmlns:a16="http://schemas.microsoft.com/office/drawing/2014/main" id="{38EC04C7-7C74-44D0-8F80-A3E5BC400C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550" y="379055"/>
            <a:ext cx="6960035" cy="1925995"/>
          </a:xfrm>
          <a:prstGeom prst="rect">
            <a:avLst/>
          </a:prstGeom>
        </p:spPr>
      </p:pic>
      <p:sp>
        <p:nvSpPr>
          <p:cNvPr id="5" name="TextBox 4">
            <a:extLst>
              <a:ext uri="{FF2B5EF4-FFF2-40B4-BE49-F238E27FC236}">
                <a16:creationId xmlns:a16="http://schemas.microsoft.com/office/drawing/2014/main" id="{8624D023-2B91-4B77-A5EF-2DF5786BA63E}"/>
              </a:ext>
            </a:extLst>
          </p:cNvPr>
          <p:cNvSpPr txBox="1"/>
          <p:nvPr/>
        </p:nvSpPr>
        <p:spPr>
          <a:xfrm>
            <a:off x="468922" y="744252"/>
            <a:ext cx="5613010" cy="1200329"/>
          </a:xfrm>
          <a:prstGeom prst="rect">
            <a:avLst/>
          </a:prstGeom>
          <a:noFill/>
        </p:spPr>
        <p:txBody>
          <a:bodyPr wrap="square" rtlCol="0">
            <a:spAutoFit/>
          </a:bodyPr>
          <a:lstStyle/>
          <a:p>
            <a:r>
              <a:rPr lang="en-AU" sz="3600" b="1">
                <a:solidFill>
                  <a:schemeClr val="bg1"/>
                </a:solidFill>
              </a:rPr>
              <a:t>Which data do I choose to focus on?</a:t>
            </a:r>
            <a:endParaRPr lang="en-AU" sz="3600" b="1" dirty="0">
              <a:solidFill>
                <a:schemeClr val="bg1"/>
              </a:solidFill>
            </a:endParaRPr>
          </a:p>
        </p:txBody>
      </p:sp>
      <p:pic>
        <p:nvPicPr>
          <p:cNvPr id="8" name="Picture 7">
            <a:extLst>
              <a:ext uri="{FF2B5EF4-FFF2-40B4-BE49-F238E27FC236}">
                <a16:creationId xmlns:a16="http://schemas.microsoft.com/office/drawing/2014/main" id="{E3A9B4B2-B31D-4E91-AFB6-C0613CA3C4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518" y="5757857"/>
            <a:ext cx="749777" cy="734198"/>
          </a:xfrm>
          <a:prstGeom prst="rect">
            <a:avLst/>
          </a:prstGeom>
        </p:spPr>
      </p:pic>
      <p:pic>
        <p:nvPicPr>
          <p:cNvPr id="11" name="Picture 10">
            <a:extLst>
              <a:ext uri="{FF2B5EF4-FFF2-40B4-BE49-F238E27FC236}">
                <a16:creationId xmlns:a16="http://schemas.microsoft.com/office/drawing/2014/main" id="{0A79044D-C274-4236-9053-03C92B7A7EFD}"/>
              </a:ext>
            </a:extLst>
          </p:cNvPr>
          <p:cNvPicPr>
            <a:picLocks noChangeAspect="1"/>
          </p:cNvPicPr>
          <p:nvPr/>
        </p:nvPicPr>
        <p:blipFill>
          <a:blip r:embed="rId9"/>
          <a:stretch>
            <a:fillRect/>
          </a:stretch>
        </p:blipFill>
        <p:spPr>
          <a:xfrm>
            <a:off x="11226017" y="406689"/>
            <a:ext cx="537119" cy="1089487"/>
          </a:xfrm>
          <a:prstGeom prst="rect">
            <a:avLst/>
          </a:prstGeom>
        </p:spPr>
      </p:pic>
      <p:pic>
        <p:nvPicPr>
          <p:cNvPr id="10" name="Picture 9">
            <a:extLst>
              <a:ext uri="{FF2B5EF4-FFF2-40B4-BE49-F238E27FC236}">
                <a16:creationId xmlns:a16="http://schemas.microsoft.com/office/drawing/2014/main" id="{0F9A0569-394E-43EA-85BD-B7866D7946F1}"/>
              </a:ext>
            </a:extLst>
          </p:cNvPr>
          <p:cNvPicPr>
            <a:picLocks noChangeAspect="1"/>
          </p:cNvPicPr>
          <p:nvPr/>
        </p:nvPicPr>
        <p:blipFill>
          <a:blip r:embed="rId10"/>
          <a:stretch>
            <a:fillRect/>
          </a:stretch>
        </p:blipFill>
        <p:spPr>
          <a:xfrm>
            <a:off x="3671302" y="1748421"/>
            <a:ext cx="4518091" cy="4675137"/>
          </a:xfrm>
          <a:prstGeom prst="rect">
            <a:avLst/>
          </a:prstGeom>
        </p:spPr>
      </p:pic>
      <p:sp>
        <p:nvSpPr>
          <p:cNvPr id="12" name="TextBox 11">
            <a:extLst>
              <a:ext uri="{FF2B5EF4-FFF2-40B4-BE49-F238E27FC236}">
                <a16:creationId xmlns:a16="http://schemas.microsoft.com/office/drawing/2014/main" id="{92A68D11-9F1C-400B-8412-BAE89E8F21C8}"/>
              </a:ext>
            </a:extLst>
          </p:cNvPr>
          <p:cNvSpPr txBox="1"/>
          <p:nvPr/>
        </p:nvSpPr>
        <p:spPr>
          <a:xfrm>
            <a:off x="8399417" y="5969726"/>
            <a:ext cx="3095897" cy="400110"/>
          </a:xfrm>
          <a:prstGeom prst="rect">
            <a:avLst/>
          </a:prstGeom>
          <a:noFill/>
        </p:spPr>
        <p:txBody>
          <a:bodyPr wrap="square" rtlCol="0">
            <a:spAutoFit/>
          </a:bodyPr>
          <a:lstStyle/>
          <a:p>
            <a:r>
              <a:rPr lang="en-AU" sz="1000" dirty="0"/>
              <a:t>Source: Commonwealth Secretariate,  2016 Global Youth Development Index</a:t>
            </a:r>
          </a:p>
        </p:txBody>
      </p:sp>
      <p:pic>
        <p:nvPicPr>
          <p:cNvPr id="3" name="Audio 2">
            <a:hlinkClick r:id="" action="ppaction://media"/>
            <a:extLst>
              <a:ext uri="{FF2B5EF4-FFF2-40B4-BE49-F238E27FC236}">
                <a16:creationId xmlns:a16="http://schemas.microsoft.com/office/drawing/2014/main" id="{83F3D6B8-B19A-46C6-B562-4EE783AB27FA}"/>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628438" y="6294438"/>
            <a:ext cx="347662" cy="347662"/>
          </a:xfrm>
          <a:prstGeom prst="rect">
            <a:avLst/>
          </a:prstGeom>
        </p:spPr>
      </p:pic>
    </p:spTree>
    <p:extLst>
      <p:ext uri="{BB962C8B-B14F-4D97-AF65-F5344CB8AC3E}">
        <p14:creationId xmlns:p14="http://schemas.microsoft.com/office/powerpoint/2010/main" val="2803025208"/>
      </p:ext>
    </p:extLst>
  </p:cSld>
  <p:clrMapOvr>
    <a:masterClrMapping/>
  </p:clrMapOvr>
  <mc:AlternateContent xmlns:mc="http://schemas.openxmlformats.org/markup-compatibility/2006">
    <mc:Choice xmlns:p14="http://schemas.microsoft.com/office/powerpoint/2010/main" Requires="p14">
      <p:transition spd="slow" p14:dur="2000" advTm="64538"/>
    </mc:Choice>
    <mc:Fallback>
      <p:transition spd="slow" advTm="645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D1EBD4-70CF-4CB3-8FDA-BF0A999306D6}"/>
              </a:ext>
            </a:extLst>
          </p:cNvPr>
          <p:cNvPicPr>
            <a:picLocks noChangeAspect="1"/>
          </p:cNvPicPr>
          <p:nvPr/>
        </p:nvPicPr>
        <p:blipFill>
          <a:blip r:embed="rId4"/>
          <a:stretch>
            <a:fillRect/>
          </a:stretch>
        </p:blipFill>
        <p:spPr>
          <a:xfrm>
            <a:off x="3527" y="3067"/>
            <a:ext cx="12188473" cy="6858098"/>
          </a:xfrm>
          <a:prstGeom prst="rect">
            <a:avLst/>
          </a:prstGeom>
        </p:spPr>
      </p:pic>
      <p:pic>
        <p:nvPicPr>
          <p:cNvPr id="9" name="Picture 8">
            <a:extLst>
              <a:ext uri="{FF2B5EF4-FFF2-40B4-BE49-F238E27FC236}">
                <a16:creationId xmlns:a16="http://schemas.microsoft.com/office/drawing/2014/main" id="{4EDC612F-FCB7-4CB3-83E6-D90A747974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pic>
        <p:nvPicPr>
          <p:cNvPr id="6" name="Picture 5">
            <a:extLst>
              <a:ext uri="{FF2B5EF4-FFF2-40B4-BE49-F238E27FC236}">
                <a16:creationId xmlns:a16="http://schemas.microsoft.com/office/drawing/2014/main" id="{38EC04C7-7C74-44D0-8F80-A3E5BC400C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550" y="379055"/>
            <a:ext cx="6960035" cy="1925995"/>
          </a:xfrm>
          <a:prstGeom prst="rect">
            <a:avLst/>
          </a:prstGeom>
        </p:spPr>
      </p:pic>
      <p:sp>
        <p:nvSpPr>
          <p:cNvPr id="5" name="TextBox 4">
            <a:extLst>
              <a:ext uri="{FF2B5EF4-FFF2-40B4-BE49-F238E27FC236}">
                <a16:creationId xmlns:a16="http://schemas.microsoft.com/office/drawing/2014/main" id="{8624D023-2B91-4B77-A5EF-2DF5786BA63E}"/>
              </a:ext>
            </a:extLst>
          </p:cNvPr>
          <p:cNvSpPr txBox="1"/>
          <p:nvPr/>
        </p:nvSpPr>
        <p:spPr>
          <a:xfrm>
            <a:off x="468922" y="744252"/>
            <a:ext cx="6099146" cy="1200329"/>
          </a:xfrm>
          <a:prstGeom prst="rect">
            <a:avLst/>
          </a:prstGeom>
          <a:noFill/>
        </p:spPr>
        <p:txBody>
          <a:bodyPr wrap="square" rtlCol="0">
            <a:spAutoFit/>
          </a:bodyPr>
          <a:lstStyle/>
          <a:p>
            <a:r>
              <a:rPr lang="en-AU" sz="3600" b="1" dirty="0">
                <a:solidFill>
                  <a:schemeClr val="bg1"/>
                </a:solidFill>
              </a:rPr>
              <a:t>How to get the most out of your data?</a:t>
            </a:r>
          </a:p>
        </p:txBody>
      </p:sp>
      <p:pic>
        <p:nvPicPr>
          <p:cNvPr id="8" name="Picture 7">
            <a:extLst>
              <a:ext uri="{FF2B5EF4-FFF2-40B4-BE49-F238E27FC236}">
                <a16:creationId xmlns:a16="http://schemas.microsoft.com/office/drawing/2014/main" id="{E3A9B4B2-B31D-4E91-AFB6-C0613CA3C4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518" y="5757857"/>
            <a:ext cx="749777" cy="734198"/>
          </a:xfrm>
          <a:prstGeom prst="rect">
            <a:avLst/>
          </a:prstGeom>
        </p:spPr>
      </p:pic>
      <p:pic>
        <p:nvPicPr>
          <p:cNvPr id="11" name="Picture 10">
            <a:extLst>
              <a:ext uri="{FF2B5EF4-FFF2-40B4-BE49-F238E27FC236}">
                <a16:creationId xmlns:a16="http://schemas.microsoft.com/office/drawing/2014/main" id="{0A79044D-C274-4236-9053-03C92B7A7EFD}"/>
              </a:ext>
            </a:extLst>
          </p:cNvPr>
          <p:cNvPicPr>
            <a:picLocks noChangeAspect="1"/>
          </p:cNvPicPr>
          <p:nvPr/>
        </p:nvPicPr>
        <p:blipFill>
          <a:blip r:embed="rId8"/>
          <a:stretch>
            <a:fillRect/>
          </a:stretch>
        </p:blipFill>
        <p:spPr>
          <a:xfrm>
            <a:off x="11226017" y="406689"/>
            <a:ext cx="537119" cy="1089487"/>
          </a:xfrm>
          <a:prstGeom prst="rect">
            <a:avLst/>
          </a:prstGeom>
        </p:spPr>
      </p:pic>
      <p:sp>
        <p:nvSpPr>
          <p:cNvPr id="10" name="TextBox 9">
            <a:extLst>
              <a:ext uri="{FF2B5EF4-FFF2-40B4-BE49-F238E27FC236}">
                <a16:creationId xmlns:a16="http://schemas.microsoft.com/office/drawing/2014/main" id="{5DB47512-8434-42C7-A063-2577D5A201A9}"/>
              </a:ext>
            </a:extLst>
          </p:cNvPr>
          <p:cNvSpPr txBox="1"/>
          <p:nvPr/>
        </p:nvSpPr>
        <p:spPr>
          <a:xfrm>
            <a:off x="248785" y="2103634"/>
            <a:ext cx="11453665" cy="3416320"/>
          </a:xfrm>
          <a:prstGeom prst="rect">
            <a:avLst/>
          </a:prstGeom>
          <a:noFill/>
        </p:spPr>
        <p:txBody>
          <a:bodyPr wrap="square">
            <a:spAutoFit/>
          </a:bodyPr>
          <a:lstStyle/>
          <a:p>
            <a:r>
              <a:rPr lang="en-AU" dirty="0"/>
              <a:t>How can we increase accountability if we can’t rely on the numbers? </a:t>
            </a:r>
          </a:p>
          <a:p>
            <a:endParaRPr lang="en-AU" dirty="0"/>
          </a:p>
          <a:p>
            <a:r>
              <a:rPr lang="en-AU" dirty="0"/>
              <a:t>To be considered fit for purpose most quality frameworks look for similar attributes of data which include:</a:t>
            </a:r>
          </a:p>
          <a:p>
            <a:pPr lvl="1"/>
            <a:r>
              <a:rPr lang="en-AU" dirty="0"/>
              <a:t> </a:t>
            </a:r>
          </a:p>
          <a:p>
            <a:pPr marL="742950" lvl="1" indent="-285750">
              <a:buFont typeface="Arial" panose="020B0604020202020204" pitchFamily="34" charset="0"/>
              <a:buChar char="•"/>
            </a:pPr>
            <a:r>
              <a:rPr lang="en-AU" dirty="0"/>
              <a:t>Trustworthy </a:t>
            </a:r>
          </a:p>
          <a:p>
            <a:pPr marL="742950" lvl="1" indent="-285750">
              <a:buFont typeface="Arial" panose="020B0604020202020204" pitchFamily="34" charset="0"/>
              <a:buChar char="•"/>
            </a:pPr>
            <a:r>
              <a:rPr lang="en-AU" dirty="0"/>
              <a:t>Relevant </a:t>
            </a:r>
          </a:p>
          <a:p>
            <a:pPr marL="742950" lvl="1" indent="-285750">
              <a:buFont typeface="Arial" panose="020B0604020202020204" pitchFamily="34" charset="0"/>
              <a:buChar char="•"/>
            </a:pPr>
            <a:r>
              <a:rPr lang="en-AU" dirty="0"/>
              <a:t>Timely</a:t>
            </a:r>
          </a:p>
          <a:p>
            <a:pPr marL="742950" lvl="1" indent="-285750">
              <a:buFont typeface="Arial" panose="020B0604020202020204" pitchFamily="34" charset="0"/>
              <a:buChar char="•"/>
            </a:pPr>
            <a:r>
              <a:rPr lang="en-AU" dirty="0"/>
              <a:t>Accurate</a:t>
            </a:r>
          </a:p>
          <a:p>
            <a:pPr marL="742950" lvl="1" indent="-285750">
              <a:buFont typeface="Arial" panose="020B0604020202020204" pitchFamily="34" charset="0"/>
              <a:buChar char="•"/>
            </a:pPr>
            <a:r>
              <a:rPr lang="en-AU" dirty="0"/>
              <a:t>Interpretable</a:t>
            </a:r>
          </a:p>
          <a:p>
            <a:pPr marL="742950" lvl="1" indent="-285750">
              <a:buFont typeface="Arial" panose="020B0604020202020204" pitchFamily="34" charset="0"/>
              <a:buChar char="•"/>
            </a:pPr>
            <a:r>
              <a:rPr lang="en-AU" dirty="0"/>
              <a:t>Accessible/Public</a:t>
            </a:r>
          </a:p>
          <a:p>
            <a:pPr marL="742950" lvl="1" indent="-285750">
              <a:buFont typeface="Arial" panose="020B0604020202020204" pitchFamily="34" charset="0"/>
              <a:buChar char="•"/>
            </a:pPr>
            <a:r>
              <a:rPr lang="en-AU" dirty="0"/>
              <a:t>Coherent</a:t>
            </a:r>
          </a:p>
          <a:p>
            <a:pPr marL="742950" lvl="1" indent="-285750">
              <a:buFont typeface="Arial" panose="020B0604020202020204" pitchFamily="34" charset="0"/>
              <a:buChar char="•"/>
            </a:pPr>
            <a:r>
              <a:rPr lang="en-AU" dirty="0"/>
              <a:t>Fit for Purpose</a:t>
            </a:r>
          </a:p>
        </p:txBody>
      </p:sp>
      <p:sp>
        <p:nvSpPr>
          <p:cNvPr id="12" name="TextBox 11">
            <a:extLst>
              <a:ext uri="{FF2B5EF4-FFF2-40B4-BE49-F238E27FC236}">
                <a16:creationId xmlns:a16="http://schemas.microsoft.com/office/drawing/2014/main" id="{6033E996-977C-43A0-ABA0-A64369383CF5}"/>
              </a:ext>
            </a:extLst>
          </p:cNvPr>
          <p:cNvSpPr txBox="1"/>
          <p:nvPr/>
        </p:nvSpPr>
        <p:spPr>
          <a:xfrm>
            <a:off x="7429500" y="6362700"/>
            <a:ext cx="4616726" cy="400110"/>
          </a:xfrm>
          <a:prstGeom prst="rect">
            <a:avLst/>
          </a:prstGeom>
          <a:noFill/>
        </p:spPr>
        <p:txBody>
          <a:bodyPr wrap="square" rtlCol="0">
            <a:spAutoFit/>
          </a:bodyPr>
          <a:lstStyle/>
          <a:p>
            <a:r>
              <a:rPr lang="en-AU" sz="1000" dirty="0"/>
              <a:t>Source: Numbers and People Synergy adaptation from UN data quality assurance, </a:t>
            </a:r>
            <a:r>
              <a:rPr lang="en-AU" sz="1000" dirty="0">
                <a:hlinkClick r:id="rId9"/>
              </a:rPr>
              <a:t>www.numbersandpeople.com</a:t>
            </a:r>
            <a:r>
              <a:rPr lang="en-AU" sz="1000" dirty="0"/>
              <a:t> </a:t>
            </a:r>
          </a:p>
        </p:txBody>
      </p:sp>
      <p:pic>
        <p:nvPicPr>
          <p:cNvPr id="7" name="Audio 6">
            <a:hlinkClick r:id="" action="ppaction://media"/>
            <a:extLst>
              <a:ext uri="{FF2B5EF4-FFF2-40B4-BE49-F238E27FC236}">
                <a16:creationId xmlns:a16="http://schemas.microsoft.com/office/drawing/2014/main" id="{86B31A30-6F3A-4EC2-89F9-CC82029C3C1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628438" y="6294438"/>
            <a:ext cx="347662" cy="347662"/>
          </a:xfrm>
          <a:prstGeom prst="rect">
            <a:avLst/>
          </a:prstGeom>
        </p:spPr>
      </p:pic>
    </p:spTree>
    <p:extLst>
      <p:ext uri="{BB962C8B-B14F-4D97-AF65-F5344CB8AC3E}">
        <p14:creationId xmlns:p14="http://schemas.microsoft.com/office/powerpoint/2010/main" val="921396077"/>
      </p:ext>
    </p:extLst>
  </p:cSld>
  <p:clrMapOvr>
    <a:masterClrMapping/>
  </p:clrMapOvr>
  <mc:AlternateContent xmlns:mc="http://schemas.openxmlformats.org/markup-compatibility/2006">
    <mc:Choice xmlns:p14="http://schemas.microsoft.com/office/powerpoint/2010/main" Requires="p14">
      <p:transition spd="slow" p14:dur="2000" advTm="60126"/>
    </mc:Choice>
    <mc:Fallback>
      <p:transition spd="slow" advTm="601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1973</Words>
  <Application>Microsoft Office PowerPoint</Application>
  <PresentationFormat>Widescreen</PresentationFormat>
  <Paragraphs>177</Paragraphs>
  <Slides>10</Slides>
  <Notes>8</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Oxygen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Ayesha</dc:creator>
  <cp:lastModifiedBy>NAPS</cp:lastModifiedBy>
  <cp:revision>14</cp:revision>
  <dcterms:created xsi:type="dcterms:W3CDTF">2022-02-24T05:37:02Z</dcterms:created>
  <dcterms:modified xsi:type="dcterms:W3CDTF">2022-04-19T02:11:24Z</dcterms:modified>
</cp:coreProperties>
</file>